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Bebas Neue"/>
      <p:regular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PT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8B2031-DA6E-48B0-952F-9201C49BD1CF}">
  <a:tblStyle styleId="{458B2031-DA6E-48B0-952F-9201C49BD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BebasNeue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ann.org/en/blogs/details/what-is-authorization-and-access-control-2-12-2015-e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da052de2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da052de2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b6050c55d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b6050c55d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b5c4fa451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b5c4fa451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Client does basic auth with server -&gt; basically a http header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Who is server? Application behind nginx or nginx itself?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1. nginx can be configured to be the auth server itself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2. but nginx can also as reverse proxy forward the http header of basic auth to the actual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3. Nginx can ask a authentication and authorization server for permission to forward the request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big table method 1 is meant primarly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 there is a row ExternalAuth, which refers to method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8c738c58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8c738c58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2da052de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2da052de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079c36e4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079c36e4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a5a4d56a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a5a4d56a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Authentication = confirm and find out identity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Authorization = define via policies what an individual identity or group may access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Access control = methods we use to enforce such policies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admission controller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= is a piece of code that intercepts requests to the Kubernetes API server prior to persistence of the object, but after the request is authenticated and authorized.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  -&gt; one additional layer to extend the (already existing) access control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Source: 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EFEFE"/>
                </a:highlight>
                <a:hlinkClick r:id="rId2"/>
              </a:rPr>
              <a:t>https://www.icann.org/en/blogs/details/what-is-authorization-and-access-control-2-12-2015-en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EFEFE"/>
                </a:highlight>
              </a:rPr>
              <a:t>https://www.sailpoint.com/identity-library/difference-between-authentication-and-authorization/</a:t>
            </a:r>
            <a:endParaRPr sz="1200">
              <a:solidFill>
                <a:srgbClr val="333333"/>
              </a:solidFill>
              <a:highlight>
                <a:srgbClr val="FEFE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aedc9fe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aedc9fe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https://developer.mozilla.org/en-US/docs/Web/HTTP/Authentication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b108d6ee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b108d6ee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a9055e6b0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a9055e6b0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aedc9fe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aedc9fe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d4e97ef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d4e97ef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b108d6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b108d6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b108d6ee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b108d6ee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b108d6ee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b108d6ee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b115064cf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b115064cf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24fe953ab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b24fe953a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b24fe953a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b24fe953a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b24fe953a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b24fe953a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b24fe953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b24fe953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cdc6cee93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cdc6cee93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b6050c55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b6050c55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da052de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da052de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AutoNum type="arabicPeriod"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What are the most important differences between different ingress controllers?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(Compared implementations: Nginx, Traefik, HAProxy)</a:t>
            </a:r>
            <a:endParaRPr sz="1000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2.     How can web applications running in a kubernetes cluster be secured?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How can users be authenticated and authorized in kubernetes and how do these methods compare against each other?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Which methods exist to integrate identity providers into kubernetes and for which scenarios they are most suitable?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3.     How can the kubernetes API be secured?</a:t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How can users be authenticated and authorized in kubernetes and how do these methods compare against each other?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AutoNum type="alphaLcPeriod"/>
            </a:pPr>
            <a:r>
              <a:rPr lang="en">
                <a:solidFill>
                  <a:srgbClr val="24292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Which methods exist to integrate identity providers into kubernetes and for which scenarios they are most suitable?</a:t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2cdc6cee9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2cdc6cee9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d4e97ef0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d4e97ef0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da052de2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da052de2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https://www.percona.com/blog/expose-databases-on-kubernetes-with-ingress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c738c58d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8c738c58d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5c4fa451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b5c4fa451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c738c58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c738c58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c738c58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c738c58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title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4" type="title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5" type="title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7" type="title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14" type="title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5" type="title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3" type="subTitle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43" name="Google Shape;143;p19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title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4" type="title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2" type="title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4" type="title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1"/>
          <p:cNvSpPr txBox="1"/>
          <p:nvPr>
            <p:ph idx="5" type="subTitle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2" type="title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4" type="title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6" name="Google Shape;176;p22"/>
          <p:cNvSpPr txBox="1"/>
          <p:nvPr>
            <p:ph idx="5" type="subTitle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6" type="title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22"/>
          <p:cNvSpPr txBox="1"/>
          <p:nvPr>
            <p:ph idx="7" type="subTitle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2" type="title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3"/>
          <p:cNvSpPr txBox="1"/>
          <p:nvPr>
            <p:ph idx="3" type="subTitle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4" type="title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3"/>
          <p:cNvSpPr txBox="1"/>
          <p:nvPr>
            <p:ph idx="5" type="subTitle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6" type="title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3"/>
          <p:cNvSpPr txBox="1"/>
          <p:nvPr>
            <p:ph idx="7" type="subTitle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8" type="title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3"/>
          <p:cNvSpPr txBox="1"/>
          <p:nvPr>
            <p:ph idx="9" type="subTitle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3" type="title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3"/>
          <p:cNvSpPr txBox="1"/>
          <p:nvPr>
            <p:ph idx="14" type="subTitle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5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hasCustomPrompt="1" type="title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hasCustomPrompt="1" idx="2" type="title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4" name="Google Shape;204;p24"/>
          <p:cNvSpPr txBox="1"/>
          <p:nvPr>
            <p:ph idx="3" type="subTitle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hasCustomPrompt="1" type="title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5"/>
          <p:cNvSpPr txBox="1"/>
          <p:nvPr>
            <p:ph idx="2" type="title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5"/>
          <p:cNvSpPr txBox="1"/>
          <p:nvPr>
            <p:ph idx="1" type="subTitle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3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hasCustomPrompt="1" idx="4" type="title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5" type="title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5"/>
          <p:cNvSpPr txBox="1"/>
          <p:nvPr>
            <p:ph idx="6" type="subTitle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5"/>
          <p:cNvSpPr txBox="1"/>
          <p:nvPr>
            <p:ph hasCustomPrompt="1" idx="7" type="title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8" type="title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25"/>
          <p:cNvSpPr txBox="1"/>
          <p:nvPr>
            <p:ph idx="9" type="subTitle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5"/>
          <p:cNvSpPr txBox="1"/>
          <p:nvPr>
            <p:ph hasCustomPrompt="1" idx="13" type="title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25"/>
          <p:cNvSpPr txBox="1"/>
          <p:nvPr>
            <p:ph idx="14" type="title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5"/>
          <p:cNvSpPr txBox="1"/>
          <p:nvPr>
            <p:ph idx="15" type="subTitle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13225" y="539500"/>
            <a:ext cx="40575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1" type="subTitle"/>
          </p:nvPr>
        </p:nvSpPr>
        <p:spPr>
          <a:xfrm>
            <a:off x="713225" y="1863269"/>
            <a:ext cx="40575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7"/>
          <p:cNvSpPr txBox="1"/>
          <p:nvPr/>
        </p:nvSpPr>
        <p:spPr>
          <a:xfrm>
            <a:off x="713225" y="3679100"/>
            <a:ext cx="4057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7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 rot="10800000">
            <a:off x="0" y="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4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 flipH="1" rot="10800000">
            <a:off x="0" y="0"/>
            <a:ext cx="1613100" cy="321300"/>
          </a:xfrm>
          <a:prstGeom prst="round1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Relationship Id="rId4" Type="http://schemas.openxmlformats.org/officeDocument/2006/relationships/hyperlink" Target="https://kubernetes.io/docs/concepts/security/controlling-access/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kubernetes.io/docs/concepts/security/controlling-access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Relationship Id="rId4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github.com/dikshita-git/Research-Project/blob/main/Demo/authentication-authorization/svcacc-rbac/default-role.yaml" TargetMode="External"/><Relationship Id="rId5" Type="http://schemas.openxmlformats.org/officeDocument/2006/relationships/hyperlink" Target="https://github.com/dikshita-git/Research-Project/blob/main/Demo/authentication-authorization/svcacc-rbac/role-binding.ya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2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kubernetes.io/docs/reference/access-authn-authz/authentication" TargetMode="External"/><Relationship Id="rId4" Type="http://schemas.openxmlformats.org/officeDocument/2006/relationships/hyperlink" Target="https://www.tremolosecurity.com/post/kubernetes-dont-use-certificates-for-authentication" TargetMode="External"/><Relationship Id="rId9" Type="http://schemas.openxmlformats.org/officeDocument/2006/relationships/hyperlink" Target="https://www.varonis.com/blog/what-is-oauth" TargetMode="External"/><Relationship Id="rId5" Type="http://schemas.openxmlformats.org/officeDocument/2006/relationships/hyperlink" Target="https://cloudinfrastructureservices.co.uk/oauth2-vs-openid-whats-the-difference/" TargetMode="External"/><Relationship Id="rId6" Type="http://schemas.openxmlformats.org/officeDocument/2006/relationships/hyperlink" Target="https://sysdig.com/learn-cloud-native/kubernetes-security/kubernetes-rbac/" TargetMode="External"/><Relationship Id="rId7" Type="http://schemas.openxmlformats.org/officeDocument/2006/relationships/hyperlink" Target="https://www.geeksforgeeks.org/types-of-authentication-protocols/" TargetMode="External"/><Relationship Id="rId8" Type="http://schemas.openxmlformats.org/officeDocument/2006/relationships/hyperlink" Target="https://www.strongdm.com/blog/oidc-vs-saml#:~:text=OIDC%3A%20What's%20the%20Difference%3F,to%20obtain%20the%20security%20token" TargetMode="External"/><Relationship Id="rId11" Type="http://schemas.openxmlformats.org/officeDocument/2006/relationships/hyperlink" Target="https://en.wikipedia.org/wiki/Identity_provider" TargetMode="External"/><Relationship Id="rId10" Type="http://schemas.openxmlformats.org/officeDocument/2006/relationships/hyperlink" Target="https://dinika-15.medium.com/identity-federation-a-brief-introduction-f2f823f8795a" TargetMode="External"/><Relationship Id="rId13" Type="http://schemas.openxmlformats.org/officeDocument/2006/relationships/hyperlink" Target="https://medium.com/@sct10876/keycloak-vs-dex-71f7fab29919" TargetMode="External"/><Relationship Id="rId12" Type="http://schemas.openxmlformats.org/officeDocument/2006/relationships/hyperlink" Target="https://metal-k8s.readthedocs.io/en/latest/developer/architecture/authentication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.traefik.io/traefik/v2.0/middlewares/forwardauth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713225" y="3009850"/>
            <a:ext cx="3858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Presenter   </a:t>
            </a: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</a:rPr>
              <a:t>→</a:t>
            </a:r>
            <a:r>
              <a:rPr lang="en" sz="1100"/>
              <a:t> Dikshita Kalita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Supervisor → Prof. Dr. Martin Leischner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Mentor     </a:t>
            </a:r>
            <a:r>
              <a:rPr lang="en" sz="700"/>
              <a:t> </a:t>
            </a:r>
            <a:r>
              <a:rPr lang="en" sz="1100"/>
              <a:t>  → Richard Clauß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Date      </a:t>
            </a:r>
            <a:r>
              <a:rPr lang="en" sz="1000"/>
              <a:t> </a:t>
            </a:r>
            <a:r>
              <a:rPr lang="en" sz="1100"/>
              <a:t>     → 13.12.2022</a:t>
            </a:r>
            <a:endParaRPr sz="1100"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713225" y="1051925"/>
            <a:ext cx="4338600" cy="137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Comparison between ingress controllers and methods to secure web </a:t>
            </a:r>
            <a:r>
              <a:rPr lang="en" sz="1900"/>
              <a:t>applications</a:t>
            </a:r>
            <a:r>
              <a:rPr lang="en" sz="1900"/>
              <a:t> </a:t>
            </a:r>
            <a:r>
              <a:rPr lang="en" sz="1900"/>
              <a:t>and the kube-API server </a:t>
            </a:r>
            <a:r>
              <a:rPr lang="en" sz="1900"/>
              <a:t>in kubernetes clusters</a:t>
            </a:r>
            <a:endParaRPr sz="1900"/>
          </a:p>
        </p:txBody>
      </p:sp>
      <p:cxnSp>
        <p:nvCxnSpPr>
          <p:cNvPr id="259" name="Google Shape;259;p30"/>
          <p:cNvCxnSpPr/>
          <p:nvPr/>
        </p:nvCxnSpPr>
        <p:spPr>
          <a:xfrm>
            <a:off x="800650" y="2651200"/>
            <a:ext cx="1272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0"/>
          <p:cNvSpPr/>
          <p:nvPr/>
        </p:nvSpPr>
        <p:spPr>
          <a:xfrm>
            <a:off x="8651925" y="26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42875" rotWithShape="0" algn="bl">
              <a:srgbClr val="9E9E9E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25" y="583925"/>
            <a:ext cx="3625776" cy="36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760275" y="1984825"/>
            <a:ext cx="39243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applications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11" name="Google Shape;411;p39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03</a:t>
            </a:r>
            <a:endParaRPr sz="3600"/>
          </a:p>
        </p:txBody>
      </p:sp>
      <p:sp>
        <p:nvSpPr>
          <p:cNvPr id="412" name="Google Shape;412;p39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39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39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9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web-apps</a:t>
            </a:r>
            <a:r>
              <a:rPr lang="en" sz="3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Possibilities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430" name="Google Shape;430;p40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0"/>
          <p:cNvSpPr txBox="1"/>
          <p:nvPr/>
        </p:nvSpPr>
        <p:spPr>
          <a:xfrm>
            <a:off x="638425" y="2517850"/>
            <a:ext cx="12651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Do nothing 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075" y="2901275"/>
            <a:ext cx="4044477" cy="11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 txBox="1"/>
          <p:nvPr/>
        </p:nvSpPr>
        <p:spPr>
          <a:xfrm>
            <a:off x="638425" y="3517300"/>
            <a:ext cx="41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For example basic authentication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Backend still independent, but may receive </a:t>
            </a:r>
            <a:r>
              <a:rPr b="1" i="1"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“Trusted Headers”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for Single-Sign-On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1150" y="1574275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/>
        </p:nvSpPr>
        <p:spPr>
          <a:xfrm>
            <a:off x="638425" y="3194200"/>
            <a:ext cx="37140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protects backend by requiring a login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583875" y="1726450"/>
            <a:ext cx="7655400" cy="5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How can an ingress controller handle authentication and authorization if it is deployed as reverse proxy in front of an web-application?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638425" y="4193150"/>
            <a:ext cx="36777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uses external authentication server</a:t>
            </a:r>
            <a:endParaRPr b="1" sz="9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638425" y="2818888"/>
            <a:ext cx="452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→ “Authorization” header and cookies forwarded </a:t>
            </a: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without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modification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1" name="Google Shape;441;p40"/>
          <p:cNvCxnSpPr/>
          <p:nvPr/>
        </p:nvCxnSpPr>
        <p:spPr>
          <a:xfrm flipH="1">
            <a:off x="4783775" y="2588900"/>
            <a:ext cx="12000" cy="2116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Kubernetes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7" name="Google Shape;447;p41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04</a:t>
            </a:r>
            <a:endParaRPr sz="3600"/>
          </a:p>
        </p:txBody>
      </p:sp>
      <p:sp>
        <p:nvSpPr>
          <p:cNvPr id="448" name="Google Shape;448;p41"/>
          <p:cNvSpPr/>
          <p:nvPr/>
        </p:nvSpPr>
        <p:spPr>
          <a:xfrm>
            <a:off x="5027625" y="411320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-1607075" y="3991125"/>
            <a:ext cx="2450400" cy="2407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1"/>
          <p:cNvSpPr/>
          <p:nvPr/>
        </p:nvSpPr>
        <p:spPr>
          <a:xfrm>
            <a:off x="-154925" y="4421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41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41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100" y="666302"/>
            <a:ext cx="3810900" cy="3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8955388" y="228182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1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465" name="Google Shape;465;p42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Securing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466" name="Google Shape;466;p4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2"/>
          <p:cNvSpPr/>
          <p:nvPr/>
        </p:nvSpPr>
        <p:spPr>
          <a:xfrm>
            <a:off x="2716825" y="2781738"/>
            <a:ext cx="571800" cy="543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42"/>
          <p:cNvSpPr/>
          <p:nvPr/>
        </p:nvSpPr>
        <p:spPr>
          <a:xfrm>
            <a:off x="1214500" y="2040625"/>
            <a:ext cx="508400" cy="388375"/>
          </a:xfrm>
          <a:prstGeom prst="flowChartPunchedCard">
            <a:avLst/>
          </a:prstGeom>
          <a:solidFill>
            <a:schemeClr val="dk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2"/>
          <p:cNvSpPr/>
          <p:nvPr/>
        </p:nvSpPr>
        <p:spPr>
          <a:xfrm>
            <a:off x="1214500" y="3193025"/>
            <a:ext cx="571800" cy="388500"/>
          </a:xfrm>
          <a:prstGeom prst="horizontalScroll">
            <a:avLst>
              <a:gd fmla="val 125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42"/>
          <p:cNvSpPr/>
          <p:nvPr/>
        </p:nvSpPr>
        <p:spPr>
          <a:xfrm>
            <a:off x="4107750" y="2276388"/>
            <a:ext cx="1216200" cy="1554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Master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6733250" y="199825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1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6733250" y="2645575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6733250" y="3235438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3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6733250" y="4030100"/>
            <a:ext cx="995700" cy="360000"/>
          </a:xfrm>
          <a:prstGeom prst="flowChartAlternate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Node 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7134400" y="3411850"/>
            <a:ext cx="26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42"/>
          <p:cNvCxnSpPr/>
          <p:nvPr/>
        </p:nvCxnSpPr>
        <p:spPr>
          <a:xfrm>
            <a:off x="6052450" y="21746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2"/>
          <p:cNvCxnSpPr/>
          <p:nvPr/>
        </p:nvCxnSpPr>
        <p:spPr>
          <a:xfrm>
            <a:off x="6052450" y="2828625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2"/>
          <p:cNvCxnSpPr/>
          <p:nvPr/>
        </p:nvCxnSpPr>
        <p:spPr>
          <a:xfrm>
            <a:off x="6052450" y="341185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42"/>
          <p:cNvCxnSpPr/>
          <p:nvPr/>
        </p:nvCxnSpPr>
        <p:spPr>
          <a:xfrm>
            <a:off x="6052450" y="4206500"/>
            <a:ext cx="508500" cy="7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2"/>
          <p:cNvCxnSpPr/>
          <p:nvPr/>
        </p:nvCxnSpPr>
        <p:spPr>
          <a:xfrm>
            <a:off x="6065400" y="2174800"/>
            <a:ext cx="0" cy="20478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42"/>
          <p:cNvCxnSpPr/>
          <p:nvPr/>
        </p:nvCxnSpPr>
        <p:spPr>
          <a:xfrm>
            <a:off x="5323950" y="3053538"/>
            <a:ext cx="769800" cy="39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2"/>
          <p:cNvSpPr/>
          <p:nvPr/>
        </p:nvSpPr>
        <p:spPr>
          <a:xfrm>
            <a:off x="3332800" y="3005575"/>
            <a:ext cx="633600" cy="149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/>
          <p:nvPr/>
        </p:nvSpPr>
        <p:spPr>
          <a:xfrm rot="-1121536">
            <a:off x="1832931" y="3235399"/>
            <a:ext cx="633727" cy="14979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"/>
          <p:cNvSpPr/>
          <p:nvPr/>
        </p:nvSpPr>
        <p:spPr>
          <a:xfrm rot="1547322">
            <a:off x="1872367" y="2399515"/>
            <a:ext cx="633715" cy="149606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2"/>
          <p:cNvSpPr txBox="1"/>
          <p:nvPr/>
        </p:nvSpPr>
        <p:spPr>
          <a:xfrm>
            <a:off x="2819825" y="4334588"/>
            <a:ext cx="35691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Fig: Architecture in bigger picture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42"/>
          <p:cNvSpPr/>
          <p:nvPr/>
        </p:nvSpPr>
        <p:spPr>
          <a:xfrm>
            <a:off x="66938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7061738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7429650" y="1511125"/>
            <a:ext cx="264000" cy="3138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2"/>
          <p:cNvSpPr/>
          <p:nvPr/>
        </p:nvSpPr>
        <p:spPr>
          <a:xfrm>
            <a:off x="7823600" y="1489875"/>
            <a:ext cx="169500" cy="38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2"/>
          <p:cNvSpPr/>
          <p:nvPr/>
        </p:nvSpPr>
        <p:spPr>
          <a:xfrm>
            <a:off x="8036575" y="1504125"/>
            <a:ext cx="995700" cy="360000"/>
          </a:xfrm>
          <a:prstGeom prst="flowChartAlternateProcess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Image registry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00" name="Google Shape;500;p43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Access Control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01" name="Google Shape;501;p4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3"/>
          <p:cNvSpPr txBox="1"/>
          <p:nvPr/>
        </p:nvSpPr>
        <p:spPr>
          <a:xfrm>
            <a:off x="5986375" y="25126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597025" y="1875225"/>
            <a:ext cx="2908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Kubernetes is </a:t>
            </a: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 security platform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4" name="Google Shape;504;p43"/>
          <p:cNvCxnSpPr/>
          <p:nvPr/>
        </p:nvCxnSpPr>
        <p:spPr>
          <a:xfrm>
            <a:off x="776225" y="2229225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43"/>
          <p:cNvSpPr txBox="1"/>
          <p:nvPr/>
        </p:nvSpPr>
        <p:spPr>
          <a:xfrm>
            <a:off x="597025" y="2571825"/>
            <a:ext cx="38118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native tools to handle security-related tasks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50" y="2394750"/>
            <a:ext cx="353999" cy="35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43"/>
          <p:cNvCxnSpPr/>
          <p:nvPr/>
        </p:nvCxnSpPr>
        <p:spPr>
          <a:xfrm>
            <a:off x="776225" y="2925825"/>
            <a:ext cx="0" cy="841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3"/>
          <p:cNvCxnSpPr>
            <a:endCxn id="509" idx="1"/>
          </p:cNvCxnSpPr>
          <p:nvPr/>
        </p:nvCxnSpPr>
        <p:spPr>
          <a:xfrm>
            <a:off x="776100" y="327607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3"/>
          <p:cNvSpPr txBox="1"/>
          <p:nvPr/>
        </p:nvSpPr>
        <p:spPr>
          <a:xfrm>
            <a:off x="1016700" y="3099075"/>
            <a:ext cx="34458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vulnerability detection for applications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0" name="Google Shape;5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00" y="3037575"/>
            <a:ext cx="238349" cy="23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3"/>
          <p:cNvSpPr txBox="1"/>
          <p:nvPr/>
        </p:nvSpPr>
        <p:spPr>
          <a:xfrm>
            <a:off x="1029275" y="3626313"/>
            <a:ext cx="3260100" cy="354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100">
                <a:solidFill>
                  <a:srgbClr val="FF0000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1100">
                <a:solidFill>
                  <a:srgbClr val="171717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monitoring for attacks and breaches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850" y="3564750"/>
            <a:ext cx="238349" cy="23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43"/>
          <p:cNvCxnSpPr/>
          <p:nvPr/>
        </p:nvCxnSpPr>
        <p:spPr>
          <a:xfrm>
            <a:off x="4730175" y="1756125"/>
            <a:ext cx="38400" cy="2594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3"/>
          <p:cNvSpPr txBox="1"/>
          <p:nvPr/>
        </p:nvSpPr>
        <p:spPr>
          <a:xfrm>
            <a:off x="5325950" y="2293188"/>
            <a:ext cx="21606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Security Pipeline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5289550" y="3726900"/>
            <a:ext cx="826200" cy="3231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 API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6" name="Google Shape;516;p43"/>
          <p:cNvCxnSpPr/>
          <p:nvPr/>
        </p:nvCxnSpPr>
        <p:spPr>
          <a:xfrm>
            <a:off x="782450" y="3767625"/>
            <a:ext cx="2406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3"/>
          <p:cNvSpPr txBox="1"/>
          <p:nvPr/>
        </p:nvSpPr>
        <p:spPr>
          <a:xfrm>
            <a:off x="4900775" y="1858075"/>
            <a:ext cx="878700" cy="323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Solution: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4920975" y="3229850"/>
            <a:ext cx="2740200" cy="323100"/>
          </a:xfrm>
          <a:prstGeom prst="rect">
            <a:avLst/>
          </a:prstGeom>
          <a:solidFill>
            <a:srgbClr val="3371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Main component to protect</a:t>
            </a:r>
            <a:r>
              <a:rPr lang="en" sz="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375" y="3619588"/>
            <a:ext cx="173251" cy="1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925" y="2163525"/>
            <a:ext cx="240599" cy="2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3"/>
          <p:cNvSpPr txBox="1"/>
          <p:nvPr/>
        </p:nvSpPr>
        <p:spPr>
          <a:xfrm>
            <a:off x="5325950" y="2663100"/>
            <a:ext cx="260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Consists of modular and </a:t>
            </a: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exchangeable</a:t>
            </a:r>
            <a:r>
              <a:rPr i="1" lang="en" sz="800">
                <a:latin typeface="Poppins"/>
                <a:ea typeface="Poppins"/>
                <a:cs typeface="Poppins"/>
                <a:sym typeface="Poppins"/>
              </a:rPr>
              <a:t> parts</a:t>
            </a:r>
            <a:endParaRPr i="1"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43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31" name="Google Shape;531;p44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Security Pipeline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32" name="Google Shape;532;p4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3" name="Google Shape;533;p44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 txBox="1"/>
          <p:nvPr/>
        </p:nvSpPr>
        <p:spPr>
          <a:xfrm>
            <a:off x="3273700" y="4310988"/>
            <a:ext cx="35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Fig: </a:t>
            </a:r>
            <a:r>
              <a:rPr lang="en" sz="1100">
                <a:solidFill>
                  <a:schemeClr val="accent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Kubernetes security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pipeline,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Click here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38" y="1956425"/>
            <a:ext cx="422827" cy="42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510" y="2984050"/>
            <a:ext cx="422825" cy="41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4"/>
          <p:cNvSpPr txBox="1"/>
          <p:nvPr/>
        </p:nvSpPr>
        <p:spPr>
          <a:xfrm>
            <a:off x="2010825" y="174977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1943175" y="1562475"/>
            <a:ext cx="5853300" cy="26628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                  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2500" y="3632475"/>
            <a:ext cx="990918" cy="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4"/>
          <p:cNvSpPr txBox="1"/>
          <p:nvPr/>
        </p:nvSpPr>
        <p:spPr>
          <a:xfrm>
            <a:off x="478863" y="2331750"/>
            <a:ext cx="9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Human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322824" y="3442750"/>
            <a:ext cx="137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Pod/ServiceAccount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42" name="Google Shape;542;p44"/>
          <p:cNvCxnSpPr>
            <a:stCxn id="535" idx="3"/>
          </p:cNvCxnSpPr>
          <p:nvPr/>
        </p:nvCxnSpPr>
        <p:spPr>
          <a:xfrm>
            <a:off x="1114165" y="2167839"/>
            <a:ext cx="741300" cy="132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44"/>
          <p:cNvCxnSpPr/>
          <p:nvPr/>
        </p:nvCxnSpPr>
        <p:spPr>
          <a:xfrm flipH="1" rot="10800000">
            <a:off x="1197710" y="2379258"/>
            <a:ext cx="698100" cy="776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4" name="Google Shape;54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2557475" y="2025963"/>
            <a:ext cx="603400" cy="6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44"/>
          <p:cNvCxnSpPr/>
          <p:nvPr/>
        </p:nvCxnSpPr>
        <p:spPr>
          <a:xfrm>
            <a:off x="1897950" y="2307175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3228625" y="2278288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44"/>
          <p:cNvCxnSpPr/>
          <p:nvPr/>
        </p:nvCxnSpPr>
        <p:spPr>
          <a:xfrm>
            <a:off x="5306350" y="2306863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8" name="Google Shape;548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8159875" y="2097462"/>
            <a:ext cx="557400" cy="5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4"/>
          <p:cNvCxnSpPr/>
          <p:nvPr/>
        </p:nvCxnSpPr>
        <p:spPr>
          <a:xfrm>
            <a:off x="7109750" y="2327350"/>
            <a:ext cx="10470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0" name="Google Shape;550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4568125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6429850" y="1976900"/>
            <a:ext cx="603400" cy="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 txBox="1"/>
          <p:nvPr/>
        </p:nvSpPr>
        <p:spPr>
          <a:xfrm>
            <a:off x="1881000" y="2507550"/>
            <a:ext cx="17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Poppins"/>
              <a:buAutoNum type="arabicPeriod"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4121925" y="2494738"/>
            <a:ext cx="149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2.       </a:t>
            </a: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uthorization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44"/>
          <p:cNvSpPr txBox="1"/>
          <p:nvPr/>
        </p:nvSpPr>
        <p:spPr>
          <a:xfrm>
            <a:off x="6027900" y="2494750"/>
            <a:ext cx="192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3.       </a:t>
            </a:r>
            <a:r>
              <a:rPr b="1" lang="en" sz="11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dmission Control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7759525" y="2732325"/>
            <a:ext cx="14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Kubernetes object (s)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6" name="Google Shape;556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98975" y="2278312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4"/>
          <p:cNvSpPr txBox="1"/>
          <p:nvPr/>
        </p:nvSpPr>
        <p:spPr>
          <a:xfrm>
            <a:off x="2111275" y="2820663"/>
            <a:ext cx="14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confirm and find out identity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6122850" y="2744475"/>
            <a:ext cx="173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Additional layer for intercepting requests, can modify them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3966855" y="2743150"/>
            <a:ext cx="19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define via policies what an individual identity or group may access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44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569" name="Google Shape;569;p45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Authentication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70" name="Google Shape;570;p4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45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45"/>
          <p:cNvSpPr txBox="1"/>
          <p:nvPr/>
        </p:nvSpPr>
        <p:spPr>
          <a:xfrm>
            <a:off x="3800500" y="1951175"/>
            <a:ext cx="19284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X509 Client Certificates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45"/>
          <p:cNvSpPr txBox="1"/>
          <p:nvPr/>
        </p:nvSpPr>
        <p:spPr>
          <a:xfrm>
            <a:off x="6754000" y="1935750"/>
            <a:ext cx="2077500" cy="52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Dynamically managed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Tokens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45"/>
          <p:cNvSpPr txBox="1"/>
          <p:nvPr/>
        </p:nvSpPr>
        <p:spPr>
          <a:xfrm>
            <a:off x="806850" y="1951175"/>
            <a:ext cx="1735800" cy="354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Static Token File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6585703" y="2506675"/>
            <a:ext cx="240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OpenID Connect (OIDC)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88200" y="2477600"/>
            <a:ext cx="289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Pass a CSV with the following: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&lt;token&gt;,&lt;username&gt;,&lt;UID&gt;,”&lt;group1, group2&gt;”</a:t>
            </a:r>
            <a:endParaRPr sz="9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&lt;token&gt;,&lt;username&gt;,&lt;UID&gt;,”&lt;group2, group4&gt;”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45"/>
          <p:cNvSpPr/>
          <p:nvPr/>
        </p:nvSpPr>
        <p:spPr>
          <a:xfrm>
            <a:off x="2375775" y="1853275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5"/>
          <p:cNvSpPr txBox="1"/>
          <p:nvPr/>
        </p:nvSpPr>
        <p:spPr>
          <a:xfrm>
            <a:off x="631200" y="3775500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 scalable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45"/>
          <p:cNvSpPr/>
          <p:nvPr/>
        </p:nvSpPr>
        <p:spPr>
          <a:xfrm>
            <a:off x="356325" y="392685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88" y="2461299"/>
            <a:ext cx="3145800" cy="10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5"/>
          <p:cNvSpPr/>
          <p:nvPr/>
        </p:nvSpPr>
        <p:spPr>
          <a:xfrm>
            <a:off x="5598800" y="1849638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3191913" y="38074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 txBox="1"/>
          <p:nvPr/>
        </p:nvSpPr>
        <p:spPr>
          <a:xfrm>
            <a:off x="3390475" y="3633175"/>
            <a:ext cx="16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Insecure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4" name="Google Shape;584;p45"/>
          <p:cNvCxnSpPr/>
          <p:nvPr/>
        </p:nvCxnSpPr>
        <p:spPr>
          <a:xfrm>
            <a:off x="3028475" y="1840975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5"/>
          <p:cNvCxnSpPr/>
          <p:nvPr/>
        </p:nvCxnSpPr>
        <p:spPr>
          <a:xfrm>
            <a:off x="6567700" y="1875688"/>
            <a:ext cx="18000" cy="23556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5"/>
          <p:cNvSpPr txBox="1"/>
          <p:nvPr/>
        </p:nvSpPr>
        <p:spPr>
          <a:xfrm>
            <a:off x="3281500" y="3893525"/>
            <a:ext cx="33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   Long-lived and can’t be revoked effectively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3191913" y="40782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 txBox="1"/>
          <p:nvPr/>
        </p:nvSpPr>
        <p:spPr>
          <a:xfrm>
            <a:off x="3390475" y="4201163"/>
            <a:ext cx="296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Makes it hard to use groups with RBAC</a:t>
            </a:r>
            <a:endParaRPr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3191913" y="4349000"/>
            <a:ext cx="53100" cy="513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8748775" y="1849638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 txBox="1"/>
          <p:nvPr/>
        </p:nvSpPr>
        <p:spPr>
          <a:xfrm>
            <a:off x="306600" y="3279175"/>
            <a:ext cx="267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2" name="Google Shape;592;p45"/>
          <p:cNvSpPr txBox="1"/>
          <p:nvPr/>
        </p:nvSpPr>
        <p:spPr>
          <a:xfrm>
            <a:off x="6773400" y="2824200"/>
            <a:ext cx="24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(HTTP  Bearer authentication)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3" name="Google Shape;59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45"/>
          <p:cNvSpPr txBox="1"/>
          <p:nvPr/>
        </p:nvSpPr>
        <p:spPr>
          <a:xfrm>
            <a:off x="2626825" y="48338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/>
          <p:nvPr/>
        </p:nvSpPr>
        <p:spPr>
          <a:xfrm>
            <a:off x="7930475" y="4511725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9215825" y="4469200"/>
            <a:ext cx="914400" cy="941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03" name="Google Shape;603;p46"/>
          <p:cNvSpPr txBox="1"/>
          <p:nvPr>
            <p:ph type="title"/>
          </p:nvPr>
        </p:nvSpPr>
        <p:spPr>
          <a:xfrm>
            <a:off x="1248250" y="622600"/>
            <a:ext cx="78573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Categories of users</a:t>
            </a:r>
            <a:endParaRPr sz="3400">
              <a:solidFill>
                <a:schemeClr val="dk2"/>
              </a:solidFill>
            </a:endParaRPr>
          </a:p>
        </p:txBody>
      </p:sp>
      <p:cxnSp>
        <p:nvCxnSpPr>
          <p:cNvPr id="604" name="Google Shape;604;p4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5" name="Google Shape;6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658825"/>
            <a:ext cx="715200" cy="71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46"/>
          <p:cNvCxnSpPr>
            <a:stCxn id="605" idx="2"/>
          </p:cNvCxnSpPr>
          <p:nvPr/>
        </p:nvCxnSpPr>
        <p:spPr>
          <a:xfrm>
            <a:off x="4572000" y="2374025"/>
            <a:ext cx="3900" cy="38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6"/>
          <p:cNvCxnSpPr/>
          <p:nvPr/>
        </p:nvCxnSpPr>
        <p:spPr>
          <a:xfrm flipH="1" rot="10800000">
            <a:off x="2592825" y="2740325"/>
            <a:ext cx="4026300" cy="28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6"/>
          <p:cNvCxnSpPr/>
          <p:nvPr/>
        </p:nvCxnSpPr>
        <p:spPr>
          <a:xfrm>
            <a:off x="2592825" y="2768525"/>
            <a:ext cx="6900" cy="386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6"/>
          <p:cNvCxnSpPr/>
          <p:nvPr/>
        </p:nvCxnSpPr>
        <p:spPr>
          <a:xfrm>
            <a:off x="6619125" y="2740325"/>
            <a:ext cx="9900" cy="380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6"/>
          <p:cNvSpPr txBox="1"/>
          <p:nvPr/>
        </p:nvSpPr>
        <p:spPr>
          <a:xfrm>
            <a:off x="2160675" y="3218200"/>
            <a:ext cx="871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Humans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5916825" y="3154925"/>
            <a:ext cx="14145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46"/>
          <p:cNvSpPr txBox="1"/>
          <p:nvPr/>
        </p:nvSpPr>
        <p:spPr>
          <a:xfrm>
            <a:off x="2325300" y="48296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7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21" name="Google Shape;621;p47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Human users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22" name="Google Shape;622;p47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3" name="Google Shape;623;p47"/>
          <p:cNvPicPr preferRelativeResize="0"/>
          <p:nvPr/>
        </p:nvPicPr>
        <p:blipFill rotWithShape="1">
          <a:blip r:embed="rId3">
            <a:alphaModFix/>
          </a:blip>
          <a:srcRect b="-123791" l="-339109" r="118802" t="-96413"/>
          <a:stretch/>
        </p:blipFill>
        <p:spPr>
          <a:xfrm>
            <a:off x="152400" y="2997875"/>
            <a:ext cx="2482650" cy="18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/>
          <p:nvPr/>
        </p:nvSpPr>
        <p:spPr>
          <a:xfrm>
            <a:off x="2363775" y="1906238"/>
            <a:ext cx="123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r>
              <a:rPr b="1" lang="en" sz="11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 does not have</a:t>
            </a:r>
            <a:endParaRPr b="1" sz="1100"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5" name="Google Shape;6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" y="1959425"/>
            <a:ext cx="1898200" cy="14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/>
          <p:nvPr/>
        </p:nvSpPr>
        <p:spPr>
          <a:xfrm>
            <a:off x="3260675" y="2646725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User, profile datab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ase / lookup table to store usernames, passwords to store usernames, passwords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47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47"/>
          <p:cNvSpPr/>
          <p:nvPr/>
        </p:nvSpPr>
        <p:spPr>
          <a:xfrm>
            <a:off x="3834646" y="1959425"/>
            <a:ext cx="390300" cy="592800"/>
          </a:xfrm>
          <a:prstGeom prst="can">
            <a:avLst>
              <a:gd fmla="val 25000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806838" y="3323300"/>
            <a:ext cx="185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For human users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0" name="Google Shape;630;p47"/>
          <p:cNvCxnSpPr/>
          <p:nvPr/>
        </p:nvCxnSpPr>
        <p:spPr>
          <a:xfrm>
            <a:off x="5342500" y="1859925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7"/>
          <p:cNvCxnSpPr/>
          <p:nvPr/>
        </p:nvCxnSpPr>
        <p:spPr>
          <a:xfrm>
            <a:off x="5342500" y="3332150"/>
            <a:ext cx="0" cy="4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7"/>
          <p:cNvSpPr txBox="1"/>
          <p:nvPr/>
        </p:nvSpPr>
        <p:spPr>
          <a:xfrm>
            <a:off x="5005700" y="2636600"/>
            <a:ext cx="9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Instead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6044675" y="2409650"/>
            <a:ext cx="258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RELIES</a:t>
            </a:r>
            <a:r>
              <a:rPr b="1" lang="en" sz="11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on a </a:t>
            </a: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variety of techniques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to delegate that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3915125" y="3383075"/>
            <a:ext cx="5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i.e.</a:t>
            </a:r>
            <a:endParaRPr sz="9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3291350" y="3879800"/>
            <a:ext cx="178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API calls to create user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47"/>
          <p:cNvSpPr txBox="1"/>
          <p:nvPr/>
        </p:nvSpPr>
        <p:spPr>
          <a:xfrm>
            <a:off x="2811550" y="48043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45" name="Google Shape;645;p48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 Accounts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46" name="Google Shape;646;p48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8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8" name="Google Shape;6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50" y="2394749"/>
            <a:ext cx="683025" cy="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000" y="2325566"/>
            <a:ext cx="827776" cy="80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48"/>
          <p:cNvCxnSpPr/>
          <p:nvPr/>
        </p:nvCxnSpPr>
        <p:spPr>
          <a:xfrm flipH="1" rot="10800000">
            <a:off x="1551075" y="2774913"/>
            <a:ext cx="461400" cy="2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48"/>
          <p:cNvSpPr/>
          <p:nvPr/>
        </p:nvSpPr>
        <p:spPr>
          <a:xfrm>
            <a:off x="2940275" y="2325525"/>
            <a:ext cx="169500" cy="802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 txBox="1"/>
          <p:nvPr/>
        </p:nvSpPr>
        <p:spPr>
          <a:xfrm>
            <a:off x="1440450" y="2325575"/>
            <a:ext cx="88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Accesses</a:t>
            </a:r>
            <a:endParaRPr b="1" sz="1100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3" name="Google Shape;653;p48"/>
          <p:cNvSpPr txBox="1"/>
          <p:nvPr/>
        </p:nvSpPr>
        <p:spPr>
          <a:xfrm>
            <a:off x="3175813" y="2325575"/>
            <a:ext cx="8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Through 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48"/>
          <p:cNvSpPr txBox="1"/>
          <p:nvPr/>
        </p:nvSpPr>
        <p:spPr>
          <a:xfrm>
            <a:off x="3060550" y="2679550"/>
            <a:ext cx="155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Accounts</a:t>
            </a:r>
            <a:endParaRPr/>
          </a:p>
        </p:txBody>
      </p:sp>
      <p:cxnSp>
        <p:nvCxnSpPr>
          <p:cNvPr id="655" name="Google Shape;655;p48"/>
          <p:cNvCxnSpPr/>
          <p:nvPr/>
        </p:nvCxnSpPr>
        <p:spPr>
          <a:xfrm rot="10800000">
            <a:off x="3760450" y="3033550"/>
            <a:ext cx="1584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6" name="Google Shape;65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8148" y="3499375"/>
            <a:ext cx="1140600" cy="11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48"/>
          <p:cNvCxnSpPr/>
          <p:nvPr/>
        </p:nvCxnSpPr>
        <p:spPr>
          <a:xfrm>
            <a:off x="4600075" y="1592025"/>
            <a:ext cx="15300" cy="2648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8"/>
          <p:cNvSpPr txBox="1"/>
          <p:nvPr/>
        </p:nvSpPr>
        <p:spPr>
          <a:xfrm>
            <a:off x="5701200" y="1648400"/>
            <a:ext cx="18021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Service Account / SA is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4771000" y="2163988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1.</a:t>
            </a:r>
            <a:r>
              <a:rPr b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 representation  of a set of credentials that are typically stored as Secrets.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4771000" y="2803063"/>
            <a:ext cx="375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2. Pods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uses this SA to authenticate when they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talk to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internal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API endpoint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4724400" y="3442138"/>
            <a:ext cx="37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 By default, SA have no access permissions but can be configured using RBAC to give them access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and role-based control so they can query and manipulate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48"/>
          <p:cNvSpPr txBox="1"/>
          <p:nvPr/>
        </p:nvSpPr>
        <p:spPr>
          <a:xfrm>
            <a:off x="2811550" y="48175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75" y="1639850"/>
            <a:ext cx="287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Research Questions</a:t>
            </a:r>
            <a:endParaRPr sz="1600"/>
          </a:p>
        </p:txBody>
      </p:sp>
      <p:sp>
        <p:nvSpPr>
          <p:cNvPr id="268" name="Google Shape;268;p31"/>
          <p:cNvSpPr txBox="1"/>
          <p:nvPr>
            <p:ph idx="2" type="title"/>
          </p:nvPr>
        </p:nvSpPr>
        <p:spPr>
          <a:xfrm>
            <a:off x="1297575" y="3154825"/>
            <a:ext cx="5088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Securing the kubernetes API</a:t>
            </a:r>
            <a:endParaRPr sz="1600"/>
          </a:p>
        </p:txBody>
      </p:sp>
      <p:sp>
        <p:nvSpPr>
          <p:cNvPr id="269" name="Google Shape;269;p31"/>
          <p:cNvSpPr txBox="1"/>
          <p:nvPr>
            <p:ph idx="4" type="title"/>
          </p:nvPr>
        </p:nvSpPr>
        <p:spPr>
          <a:xfrm>
            <a:off x="706050" y="1639850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r>
              <a:rPr lang="en" sz="2000"/>
              <a:t>1</a:t>
            </a:r>
            <a:endParaRPr sz="2000"/>
          </a:p>
        </p:txBody>
      </p:sp>
      <p:sp>
        <p:nvSpPr>
          <p:cNvPr id="270" name="Google Shape;270;p31"/>
          <p:cNvSpPr txBox="1"/>
          <p:nvPr>
            <p:ph idx="5" type="title"/>
          </p:nvPr>
        </p:nvSpPr>
        <p:spPr>
          <a:xfrm>
            <a:off x="706050" y="3136738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271" name="Google Shape;271;p31"/>
          <p:cNvSpPr txBox="1"/>
          <p:nvPr>
            <p:ph idx="6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72" name="Google Shape;272;p31"/>
          <p:cNvSpPr txBox="1"/>
          <p:nvPr>
            <p:ph idx="7" type="title"/>
          </p:nvPr>
        </p:nvSpPr>
        <p:spPr>
          <a:xfrm>
            <a:off x="1297575" y="2182725"/>
            <a:ext cx="4821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Comparison of i</a:t>
            </a:r>
            <a:r>
              <a:rPr lang="en" sz="1600"/>
              <a:t>ngress</a:t>
            </a:r>
            <a:r>
              <a:rPr lang="en" sz="1600"/>
              <a:t> </a:t>
            </a:r>
            <a:r>
              <a:rPr lang="en" sz="1600"/>
              <a:t>controllers</a:t>
            </a:r>
            <a:endParaRPr sz="1600"/>
          </a:p>
        </p:txBody>
      </p:sp>
      <p:sp>
        <p:nvSpPr>
          <p:cNvPr id="273" name="Google Shape;273;p31"/>
          <p:cNvSpPr txBox="1"/>
          <p:nvPr>
            <p:ph idx="14" type="title"/>
          </p:nvPr>
        </p:nvSpPr>
        <p:spPr>
          <a:xfrm>
            <a:off x="706050" y="21465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74" name="Google Shape;274;p31"/>
          <p:cNvSpPr/>
          <p:nvPr/>
        </p:nvSpPr>
        <p:spPr>
          <a:xfrm>
            <a:off x="8368725" y="-1340675"/>
            <a:ext cx="2127300" cy="1846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/>
        </p:nvSpPr>
        <p:spPr>
          <a:xfrm>
            <a:off x="2787450" y="4796125"/>
            <a:ext cx="4935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850800" y="19719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1"/>
          <p:cNvCxnSpPr/>
          <p:nvPr/>
        </p:nvCxnSpPr>
        <p:spPr>
          <a:xfrm>
            <a:off x="850800" y="24766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850800" y="3462438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1"/>
          <p:cNvSpPr txBox="1"/>
          <p:nvPr>
            <p:ph idx="14" type="title"/>
          </p:nvPr>
        </p:nvSpPr>
        <p:spPr>
          <a:xfrm>
            <a:off x="706050" y="366972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</p:txBody>
      </p:sp>
      <p:cxnSp>
        <p:nvCxnSpPr>
          <p:cNvPr id="280" name="Google Shape;280;p31"/>
          <p:cNvCxnSpPr/>
          <p:nvPr/>
        </p:nvCxnSpPr>
        <p:spPr>
          <a:xfrm>
            <a:off x="850800" y="398352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idx="2" type="title"/>
          </p:nvPr>
        </p:nvSpPr>
        <p:spPr>
          <a:xfrm>
            <a:off x="1297575" y="3669713"/>
            <a:ext cx="3295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400"/>
              <a:t>Demo</a:t>
            </a:r>
            <a:endParaRPr sz="1400"/>
          </a:p>
        </p:txBody>
      </p:sp>
      <p:sp>
        <p:nvSpPr>
          <p:cNvPr id="282" name="Google Shape;282;p31"/>
          <p:cNvSpPr txBox="1"/>
          <p:nvPr>
            <p:ph idx="7" type="title"/>
          </p:nvPr>
        </p:nvSpPr>
        <p:spPr>
          <a:xfrm>
            <a:off x="1297575" y="2639925"/>
            <a:ext cx="4821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600"/>
              <a:t>Securing web applications</a:t>
            </a:r>
            <a:endParaRPr sz="1600"/>
          </a:p>
        </p:txBody>
      </p:sp>
      <p:sp>
        <p:nvSpPr>
          <p:cNvPr id="283" name="Google Shape;283;p31"/>
          <p:cNvSpPr txBox="1"/>
          <p:nvPr>
            <p:ph idx="14" type="title"/>
          </p:nvPr>
        </p:nvSpPr>
        <p:spPr>
          <a:xfrm>
            <a:off x="706050" y="2603775"/>
            <a:ext cx="551700" cy="3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cxnSp>
        <p:nvCxnSpPr>
          <p:cNvPr id="284" name="Google Shape;284;p31"/>
          <p:cNvCxnSpPr/>
          <p:nvPr/>
        </p:nvCxnSpPr>
        <p:spPr>
          <a:xfrm>
            <a:off x="850800" y="2933875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71" name="Google Shape;671;p49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Service Accounts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72" name="Google Shape;672;p49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9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49"/>
          <p:cNvSpPr txBox="1"/>
          <p:nvPr/>
        </p:nvSpPr>
        <p:spPr>
          <a:xfrm>
            <a:off x="393425" y="1932325"/>
            <a:ext cx="22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Very useful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if we have an automatized application set-up in the cluster to deploy the pods after its build up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2620925" y="1876100"/>
            <a:ext cx="14100" cy="1890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9"/>
          <p:cNvSpPr txBox="1"/>
          <p:nvPr/>
        </p:nvSpPr>
        <p:spPr>
          <a:xfrm>
            <a:off x="2733425" y="1876100"/>
            <a:ext cx="592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7" name="Google Shape;6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087" y="1896200"/>
            <a:ext cx="5154175" cy="3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9"/>
          <p:cNvSpPr txBox="1"/>
          <p:nvPr/>
        </p:nvSpPr>
        <p:spPr>
          <a:xfrm>
            <a:off x="2733425" y="2321025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Create a Role: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default-role.yaml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2733425" y="3041850"/>
            <a:ext cx="59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3.   Create a RoleBinding: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rPr>
              <a:t>k3s kubectl apply -f </a:t>
            </a: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role-binding.yaml</a:t>
            </a:r>
            <a:endParaRPr sz="1100">
              <a:solidFill>
                <a:srgbClr val="66666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49"/>
          <p:cNvSpPr txBox="1"/>
          <p:nvPr/>
        </p:nvSpPr>
        <p:spPr>
          <a:xfrm>
            <a:off x="281155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0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689" name="Google Shape;689;p50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Authorization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690" name="Google Shape;690;p50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50"/>
          <p:cNvSpPr txBox="1"/>
          <p:nvPr/>
        </p:nvSpPr>
        <p:spPr>
          <a:xfrm>
            <a:off x="612400" y="2073325"/>
            <a:ext cx="17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AlwaysAllow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50"/>
          <p:cNvSpPr txBox="1"/>
          <p:nvPr/>
        </p:nvSpPr>
        <p:spPr>
          <a:xfrm>
            <a:off x="612400" y="2420100"/>
            <a:ext cx="150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AlwaysDeny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612400" y="2766850"/>
            <a:ext cx="103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Node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612400" y="3120850"/>
            <a:ext cx="351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4.     Attribute-Based Access Control (ABAC)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612400" y="3460375"/>
            <a:ext cx="321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5.     Role-based Access Control (RBAC)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6" name="Google Shape;696;p50"/>
          <p:cNvSpPr txBox="1"/>
          <p:nvPr/>
        </p:nvSpPr>
        <p:spPr>
          <a:xfrm>
            <a:off x="612400" y="3918975"/>
            <a:ext cx="143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6.     Webhook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7" name="Google Shape;697;p50"/>
          <p:cNvSpPr/>
          <p:nvPr/>
        </p:nvSpPr>
        <p:spPr>
          <a:xfrm>
            <a:off x="2186375" y="2171700"/>
            <a:ext cx="105300" cy="48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8" name="Google Shape;698;p50"/>
          <p:cNvCxnSpPr/>
          <p:nvPr/>
        </p:nvCxnSpPr>
        <p:spPr>
          <a:xfrm>
            <a:off x="2411225" y="241762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9" name="Google Shape;699;p50"/>
          <p:cNvSpPr txBox="1"/>
          <p:nvPr/>
        </p:nvSpPr>
        <p:spPr>
          <a:xfrm>
            <a:off x="2711250" y="2171700"/>
            <a:ext cx="1806000" cy="4617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for production </a:t>
            </a:r>
            <a:r>
              <a:rPr b="1" lang="en" sz="9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but for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specified use-case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0" name="Google Shape;700;p50"/>
          <p:cNvCxnSpPr/>
          <p:nvPr/>
        </p:nvCxnSpPr>
        <p:spPr>
          <a:xfrm>
            <a:off x="1596125" y="29474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50"/>
          <p:cNvSpPr txBox="1"/>
          <p:nvPr/>
        </p:nvSpPr>
        <p:spPr>
          <a:xfrm>
            <a:off x="1912175" y="2782300"/>
            <a:ext cx="30567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Using this node or kubelet would talk to API server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2" name="Google Shape;702;p50"/>
          <p:cNvCxnSpPr/>
          <p:nvPr/>
        </p:nvCxnSpPr>
        <p:spPr>
          <a:xfrm>
            <a:off x="4645600" y="3297850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0"/>
          <p:cNvCxnSpPr/>
          <p:nvPr/>
        </p:nvCxnSpPr>
        <p:spPr>
          <a:xfrm flipH="1" rot="10800000">
            <a:off x="4982975" y="2762225"/>
            <a:ext cx="274200" cy="54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50"/>
          <p:cNvSpPr txBox="1"/>
          <p:nvPr/>
        </p:nvSpPr>
        <p:spPr>
          <a:xfrm>
            <a:off x="5292150" y="190470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It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evaluates attributes or characteristics in order to determine the access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5" name="Google Shape;705;p50"/>
          <p:cNvCxnSpPr/>
          <p:nvPr/>
        </p:nvCxnSpPr>
        <p:spPr>
          <a:xfrm>
            <a:off x="5292150" y="2094400"/>
            <a:ext cx="14100" cy="8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50"/>
          <p:cNvSpPr txBox="1"/>
          <p:nvPr/>
        </p:nvSpPr>
        <p:spPr>
          <a:xfrm>
            <a:off x="5292150" y="2414650"/>
            <a:ext cx="36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administrator defines a set of user authorization policies into a file with one JSON per line format.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5186250" y="2973200"/>
            <a:ext cx="225900" cy="2259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0"/>
          <p:cNvSpPr txBox="1"/>
          <p:nvPr/>
        </p:nvSpPr>
        <p:spPr>
          <a:xfrm>
            <a:off x="5341225" y="2924600"/>
            <a:ext cx="3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ny modification in the file requires API server to be restarted.</a:t>
            </a:r>
            <a:endParaRPr sz="9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9" name="Google Shape;709;p50"/>
          <p:cNvCxnSpPr/>
          <p:nvPr/>
        </p:nvCxnSpPr>
        <p:spPr>
          <a:xfrm>
            <a:off x="4645600" y="3637375"/>
            <a:ext cx="246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0"/>
          <p:cNvCxnSpPr>
            <a:stCxn id="711" idx="4"/>
          </p:cNvCxnSpPr>
          <p:nvPr/>
        </p:nvCxnSpPr>
        <p:spPr>
          <a:xfrm>
            <a:off x="5299200" y="3521850"/>
            <a:ext cx="5100" cy="1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50"/>
          <p:cNvSpPr/>
          <p:nvPr/>
        </p:nvSpPr>
        <p:spPr>
          <a:xfrm>
            <a:off x="5186250" y="3295950"/>
            <a:ext cx="225900" cy="225900"/>
          </a:xfrm>
          <a:prstGeom prst="flowChartConnector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/>
        </p:nvSpPr>
        <p:spPr>
          <a:xfrm>
            <a:off x="5411500" y="3279825"/>
            <a:ext cx="36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1. Here we define 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Roles 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and with</a:t>
            </a: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these roles a user can access kubernetes objects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3" name="Google Shape;713;p50"/>
          <p:cNvSpPr txBox="1"/>
          <p:nvPr/>
        </p:nvSpPr>
        <p:spPr>
          <a:xfrm>
            <a:off x="5491525" y="3558025"/>
            <a:ext cx="356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50"/>
          <p:cNvSpPr txBox="1"/>
          <p:nvPr/>
        </p:nvSpPr>
        <p:spPr>
          <a:xfrm>
            <a:off x="2049100" y="3934425"/>
            <a:ext cx="3458400" cy="3231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We can connect multiple webhooks 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r>
              <a:rPr lang="en" sz="900">
                <a:solidFill>
                  <a:srgbClr val="24292F"/>
                </a:solidFill>
                <a:latin typeface="Poppins"/>
                <a:ea typeface="Poppins"/>
                <a:cs typeface="Poppins"/>
                <a:sym typeface="Poppins"/>
              </a:rPr>
              <a:t> authorization</a:t>
            </a:r>
            <a:endParaRPr sz="900">
              <a:solidFill>
                <a:srgbClr val="2429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5" name="Google Shape;715;p50"/>
          <p:cNvCxnSpPr>
            <a:endCxn id="714" idx="1"/>
          </p:cNvCxnSpPr>
          <p:nvPr/>
        </p:nvCxnSpPr>
        <p:spPr>
          <a:xfrm>
            <a:off x="1842100" y="4095975"/>
            <a:ext cx="207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6" name="Google Shape;7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" y="3399200"/>
            <a:ext cx="6156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50"/>
          <p:cNvSpPr txBox="1"/>
          <p:nvPr/>
        </p:nvSpPr>
        <p:spPr>
          <a:xfrm>
            <a:off x="654800" y="1631400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Authorization modules: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50"/>
          <p:cNvSpPr txBox="1"/>
          <p:nvPr/>
        </p:nvSpPr>
        <p:spPr>
          <a:xfrm>
            <a:off x="2811550" y="48345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1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27" name="Google Shape;727;p51"/>
          <p:cNvSpPr txBox="1"/>
          <p:nvPr>
            <p:ph type="title"/>
          </p:nvPr>
        </p:nvSpPr>
        <p:spPr>
          <a:xfrm>
            <a:off x="12482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28" name="Google Shape;728;p51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51"/>
          <p:cNvSpPr txBox="1"/>
          <p:nvPr/>
        </p:nvSpPr>
        <p:spPr>
          <a:xfrm>
            <a:off x="6078275" y="2394750"/>
            <a:ext cx="185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51"/>
          <p:cNvSpPr txBox="1"/>
          <p:nvPr/>
        </p:nvSpPr>
        <p:spPr>
          <a:xfrm>
            <a:off x="744800" y="1483175"/>
            <a:ext cx="807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OpenID Connect or OIDC is an identity protocol that can be used for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 authorization and authentication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744800" y="2264975"/>
            <a:ext cx="32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3.     Typical use-case:  Identity Federation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744800" y="1885438"/>
            <a:ext cx="636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 2.     It aims to be easy to use and extends the existing technology OAuth2.0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3" name="Google Shape;7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00" y="2931063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00" y="3624900"/>
            <a:ext cx="889199" cy="5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1"/>
          <p:cNvSpPr txBox="1"/>
          <p:nvPr/>
        </p:nvSpPr>
        <p:spPr>
          <a:xfrm>
            <a:off x="1677350" y="3759750"/>
            <a:ext cx="173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Standard protocol for 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Authorization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6" name="Google Shape;736;p51"/>
          <p:cNvCxnSpPr>
            <a:endCxn id="737" idx="1"/>
          </p:cNvCxnSpPr>
          <p:nvPr/>
        </p:nvCxnSpPr>
        <p:spPr>
          <a:xfrm>
            <a:off x="1313450" y="3266900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51"/>
          <p:cNvSpPr txBox="1"/>
          <p:nvPr/>
        </p:nvSpPr>
        <p:spPr>
          <a:xfrm>
            <a:off x="1677350" y="3030800"/>
            <a:ext cx="164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" sz="9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imple identity layer for </a:t>
            </a: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 b="1"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8" name="Google Shape;738;p51"/>
          <p:cNvCxnSpPr/>
          <p:nvPr/>
        </p:nvCxnSpPr>
        <p:spPr>
          <a:xfrm>
            <a:off x="1337600" y="3920125"/>
            <a:ext cx="363900" cy="2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 flipH="1">
            <a:off x="3953650" y="3022513"/>
            <a:ext cx="6900" cy="1419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0" name="Google Shape;74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25" y="2748750"/>
            <a:ext cx="3165989" cy="1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0550" y="2263875"/>
            <a:ext cx="315900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450" y="2615175"/>
            <a:ext cx="315900" cy="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p51"/>
          <p:cNvSpPr txBox="1"/>
          <p:nvPr/>
        </p:nvSpPr>
        <p:spPr>
          <a:xfrm>
            <a:off x="2811550" y="48453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52" name="Google Shape;752;p52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Auth </a:t>
            </a:r>
            <a:r>
              <a:rPr lang="en" sz="2400">
                <a:solidFill>
                  <a:schemeClr val="dk2"/>
                </a:solidFill>
              </a:rPr>
              <a:t>| OIDC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753" name="Google Shape;753;p52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52"/>
          <p:cNvSpPr txBox="1"/>
          <p:nvPr/>
        </p:nvSpPr>
        <p:spPr>
          <a:xfrm>
            <a:off x="797900" y="15338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2449975" y="1533800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p52"/>
          <p:cNvSpPr txBox="1"/>
          <p:nvPr/>
        </p:nvSpPr>
        <p:spPr>
          <a:xfrm>
            <a:off x="4845175" y="15647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52"/>
          <p:cNvSpPr txBox="1"/>
          <p:nvPr/>
        </p:nvSpPr>
        <p:spPr>
          <a:xfrm>
            <a:off x="6967450" y="1533800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52"/>
          <p:cNvSpPr txBox="1"/>
          <p:nvPr/>
        </p:nvSpPr>
        <p:spPr>
          <a:xfrm>
            <a:off x="797900" y="4399400"/>
            <a:ext cx="4926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User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2449975" y="4369275"/>
            <a:ext cx="1408200" cy="354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52"/>
          <p:cNvSpPr txBox="1"/>
          <p:nvPr/>
        </p:nvSpPr>
        <p:spPr>
          <a:xfrm>
            <a:off x="4901525" y="4428400"/>
            <a:ext cx="775200" cy="354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kubectl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7005925" y="4428388"/>
            <a:ext cx="926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API Server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2" name="Google Shape;762;p52"/>
          <p:cNvCxnSpPr>
            <a:stCxn id="754" idx="2"/>
          </p:cNvCxnSpPr>
          <p:nvPr/>
        </p:nvCxnSpPr>
        <p:spPr>
          <a:xfrm flipH="1">
            <a:off x="1037300" y="1887800"/>
            <a:ext cx="6900" cy="254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 flipH="1" rot="10800000">
            <a:off x="1039950" y="2420600"/>
            <a:ext cx="19764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64" name="Google Shape;7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125" y="216455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2"/>
          <p:cNvSpPr txBox="1"/>
          <p:nvPr/>
        </p:nvSpPr>
        <p:spPr>
          <a:xfrm>
            <a:off x="1290500" y="21450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Login to IDP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6" name="Google Shape;766;p52"/>
          <p:cNvCxnSpPr/>
          <p:nvPr/>
        </p:nvCxnSpPr>
        <p:spPr>
          <a:xfrm flipH="1">
            <a:off x="1104650" y="2810738"/>
            <a:ext cx="1878300" cy="9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67" name="Google Shape;7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125" y="2556600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2"/>
          <p:cNvSpPr txBox="1"/>
          <p:nvPr/>
        </p:nvSpPr>
        <p:spPr>
          <a:xfrm>
            <a:off x="1286000" y="2474400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Provide access_token,id_token, &amp; refresh_token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52"/>
          <p:cNvSpPr/>
          <p:nvPr/>
        </p:nvSpPr>
        <p:spPr>
          <a:xfrm>
            <a:off x="982550" y="2689300"/>
            <a:ext cx="123300" cy="522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 flipH="1" rot="10800000">
            <a:off x="1070413" y="2937963"/>
            <a:ext cx="4144800" cy="3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71" name="Google Shape;77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513" y="2633313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2"/>
          <p:cNvSpPr txBox="1"/>
          <p:nvPr/>
        </p:nvSpPr>
        <p:spPr>
          <a:xfrm>
            <a:off x="3459989" y="2443000"/>
            <a:ext cx="193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Call Kubectl with --token being the id_token OR add tokens to .kube/config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3" name="Google Shape;773;p52"/>
          <p:cNvCxnSpPr/>
          <p:nvPr/>
        </p:nvCxnSpPr>
        <p:spPr>
          <a:xfrm>
            <a:off x="5376938" y="3038775"/>
            <a:ext cx="2033700" cy="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74" name="Google Shape;77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738" y="2766149"/>
            <a:ext cx="204902" cy="204902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2"/>
          <p:cNvSpPr txBox="1"/>
          <p:nvPr/>
        </p:nvSpPr>
        <p:spPr>
          <a:xfrm>
            <a:off x="5876655" y="2735588"/>
            <a:ext cx="155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Authorization: Bearer</a:t>
            </a:r>
            <a:endParaRPr b="1" sz="700">
              <a:solidFill>
                <a:srgbClr val="3C7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76" name="Google Shape;77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61" y="3049444"/>
            <a:ext cx="204902" cy="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0601" y="3437164"/>
            <a:ext cx="204900" cy="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0263" y="3797500"/>
            <a:ext cx="209623" cy="209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9" name="Google Shape;779;p52"/>
          <p:cNvCxnSpPr/>
          <p:nvPr/>
        </p:nvCxnSpPr>
        <p:spPr>
          <a:xfrm flipH="1">
            <a:off x="5324700" y="4276100"/>
            <a:ext cx="2021400" cy="6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52"/>
          <p:cNvCxnSpPr/>
          <p:nvPr/>
        </p:nvCxnSpPr>
        <p:spPr>
          <a:xfrm>
            <a:off x="3107850" y="1917988"/>
            <a:ext cx="0" cy="24054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52"/>
          <p:cNvCxnSpPr>
            <a:endCxn id="760" idx="0"/>
          </p:cNvCxnSpPr>
          <p:nvPr/>
        </p:nvCxnSpPr>
        <p:spPr>
          <a:xfrm>
            <a:off x="5241425" y="1947700"/>
            <a:ext cx="47700" cy="2480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52"/>
          <p:cNvCxnSpPr>
            <a:endCxn id="761" idx="0"/>
          </p:cNvCxnSpPr>
          <p:nvPr/>
        </p:nvCxnSpPr>
        <p:spPr>
          <a:xfrm>
            <a:off x="7445275" y="1872688"/>
            <a:ext cx="24000" cy="25557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52"/>
          <p:cNvSpPr/>
          <p:nvPr/>
        </p:nvSpPr>
        <p:spPr>
          <a:xfrm>
            <a:off x="7381675" y="2810750"/>
            <a:ext cx="157800" cy="151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2"/>
          <p:cNvSpPr txBox="1"/>
          <p:nvPr/>
        </p:nvSpPr>
        <p:spPr>
          <a:xfrm>
            <a:off x="6525187" y="3011850"/>
            <a:ext cx="146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Is JWT signature valid?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5" name="Google Shape;785;p52"/>
          <p:cNvSpPr txBox="1"/>
          <p:nvPr/>
        </p:nvSpPr>
        <p:spPr>
          <a:xfrm>
            <a:off x="6725325" y="3404675"/>
            <a:ext cx="16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Has the JWT expired? (iat+exp)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52"/>
          <p:cNvSpPr txBox="1"/>
          <p:nvPr/>
        </p:nvSpPr>
        <p:spPr>
          <a:xfrm>
            <a:off x="7252625" y="3763563"/>
            <a:ext cx="125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User authorized?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52"/>
          <p:cNvSpPr/>
          <p:nvPr/>
        </p:nvSpPr>
        <p:spPr>
          <a:xfrm>
            <a:off x="3056338" y="2369450"/>
            <a:ext cx="123300" cy="507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2"/>
          <p:cNvSpPr/>
          <p:nvPr/>
        </p:nvSpPr>
        <p:spPr>
          <a:xfrm>
            <a:off x="5219000" y="2838226"/>
            <a:ext cx="123300" cy="36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2"/>
          <p:cNvSpPr/>
          <p:nvPr/>
        </p:nvSpPr>
        <p:spPr>
          <a:xfrm>
            <a:off x="5214925" y="3960825"/>
            <a:ext cx="1233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1E73B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1838" y="3982501"/>
            <a:ext cx="2049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52"/>
          <p:cNvSpPr txBox="1"/>
          <p:nvPr/>
        </p:nvSpPr>
        <p:spPr>
          <a:xfrm>
            <a:off x="5615351" y="3875900"/>
            <a:ext cx="13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Authorized: Perform a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tion and 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2" name="Google Shape;792;p52"/>
          <p:cNvCxnSpPr>
            <a:stCxn id="789" idx="2"/>
            <a:endCxn id="793" idx="3"/>
          </p:cNvCxnSpPr>
          <p:nvPr/>
        </p:nvCxnSpPr>
        <p:spPr>
          <a:xfrm rot="10800000">
            <a:off x="1123075" y="4340025"/>
            <a:ext cx="4153500" cy="21000"/>
          </a:xfrm>
          <a:prstGeom prst="straightConnector1">
            <a:avLst/>
          </a:prstGeom>
          <a:noFill/>
          <a:ln cap="flat" cmpd="sng" w="9525">
            <a:solidFill>
              <a:srgbClr val="1E73BE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794" name="Google Shape;794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00" y="4097563"/>
            <a:ext cx="209623" cy="20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5300" y="4260975"/>
            <a:ext cx="157800" cy="1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2"/>
          <p:cNvSpPr txBox="1"/>
          <p:nvPr/>
        </p:nvSpPr>
        <p:spPr>
          <a:xfrm>
            <a:off x="2531050" y="4056113"/>
            <a:ext cx="107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E73BE"/>
                </a:solidFill>
                <a:latin typeface="Poppins"/>
                <a:ea typeface="Poppins"/>
                <a:cs typeface="Poppins"/>
                <a:sym typeface="Poppins"/>
              </a:rPr>
              <a:t>Return result</a:t>
            </a:r>
            <a:endParaRPr b="1" sz="700">
              <a:solidFill>
                <a:srgbClr val="1E73B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6" name="Google Shape;796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20">
            <a:off x="7475989" y="3237716"/>
            <a:ext cx="213072" cy="2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32347" y="3604471"/>
            <a:ext cx="247584" cy="24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119907">
            <a:off x="7440422" y="3961171"/>
            <a:ext cx="247584" cy="24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52"/>
          <p:cNvSpPr txBox="1"/>
          <p:nvPr/>
        </p:nvSpPr>
        <p:spPr>
          <a:xfrm>
            <a:off x="2769175" y="49036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3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3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08" name="Google Shape;808;p53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09" name="Google Shape;809;p53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53"/>
          <p:cNvSpPr txBox="1"/>
          <p:nvPr/>
        </p:nvSpPr>
        <p:spPr>
          <a:xfrm>
            <a:off x="635275" y="2660300"/>
            <a:ext cx="4906200" cy="35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Kubernetes provide an 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OpenID Connect Identity Provider ?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1" name="Google Shape;8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25" y="2145853"/>
            <a:ext cx="843401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3"/>
          <p:cNvSpPr txBox="1"/>
          <p:nvPr/>
        </p:nvSpPr>
        <p:spPr>
          <a:xfrm>
            <a:off x="635275" y="1737450"/>
            <a:ext cx="769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1100">
                <a:solidFill>
                  <a:srgbClr val="20212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system entity that creates, maintains, and manages identity information for users and also provides authentication services to relying applications.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3" name="Google Shape;8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338" y="3302313"/>
            <a:ext cx="1301313" cy="1301313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3"/>
          <p:cNvSpPr txBox="1"/>
          <p:nvPr/>
        </p:nvSpPr>
        <p:spPr>
          <a:xfrm rot="-481889">
            <a:off x="5556835" y="3673944"/>
            <a:ext cx="1232489" cy="353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Solution ?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5" name="Google Shape;81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53"/>
          <p:cNvSpPr txBox="1"/>
          <p:nvPr/>
        </p:nvSpPr>
        <p:spPr>
          <a:xfrm>
            <a:off x="2769175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24" name="Google Shape;824;p54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25" name="Google Shape;825;p54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/>
        </p:nvSpPr>
        <p:spPr>
          <a:xfrm>
            <a:off x="4135650" y="1424625"/>
            <a:ext cx="8727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We can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7" name="Google Shape;827;p54"/>
          <p:cNvCxnSpPr>
            <a:stCxn id="826" idx="2"/>
          </p:cNvCxnSpPr>
          <p:nvPr/>
        </p:nvCxnSpPr>
        <p:spPr>
          <a:xfrm>
            <a:off x="4572000" y="17786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54"/>
          <p:cNvSpPr txBox="1"/>
          <p:nvPr/>
        </p:nvSpPr>
        <p:spPr>
          <a:xfrm>
            <a:off x="681075" y="1963575"/>
            <a:ext cx="37533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Use an existing public OpenID Connect IdP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4745325" y="1963575"/>
            <a:ext cx="2630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    2. Run our own Identity Provider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54"/>
          <p:cNvSpPr txBox="1"/>
          <p:nvPr/>
        </p:nvSpPr>
        <p:spPr>
          <a:xfrm>
            <a:off x="1178725" y="23403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Google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1" name="Google Shape;831;p54"/>
          <p:cNvSpPr txBox="1"/>
          <p:nvPr/>
        </p:nvSpPr>
        <p:spPr>
          <a:xfrm>
            <a:off x="1178725" y="26172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2" name="Google Shape;832;p54"/>
          <p:cNvSpPr txBox="1"/>
          <p:nvPr/>
        </p:nvSpPr>
        <p:spPr>
          <a:xfrm>
            <a:off x="1178725" y="28866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1178725" y="3171950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Okta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54"/>
          <p:cNvSpPr txBox="1"/>
          <p:nvPr/>
        </p:nvSpPr>
        <p:spPr>
          <a:xfrm>
            <a:off x="1178725" y="34328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PayPal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54"/>
          <p:cNvSpPr txBox="1"/>
          <p:nvPr/>
        </p:nvSpPr>
        <p:spPr>
          <a:xfrm>
            <a:off x="1178725" y="37165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SalesForce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54"/>
          <p:cNvSpPr txBox="1"/>
          <p:nvPr/>
        </p:nvSpPr>
        <p:spPr>
          <a:xfrm>
            <a:off x="1178725" y="400353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PhantAuth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54"/>
          <p:cNvSpPr txBox="1"/>
          <p:nvPr/>
        </p:nvSpPr>
        <p:spPr>
          <a:xfrm>
            <a:off x="1178725" y="4261088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54"/>
          <p:cNvSpPr txBox="1"/>
          <p:nvPr/>
        </p:nvSpPr>
        <p:spPr>
          <a:xfrm>
            <a:off x="4857525" y="23175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54"/>
          <p:cNvSpPr txBox="1"/>
          <p:nvPr/>
        </p:nvSpPr>
        <p:spPr>
          <a:xfrm>
            <a:off x="4857525" y="257711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0" name="Google Shape;840;p54"/>
          <p:cNvSpPr txBox="1"/>
          <p:nvPr/>
        </p:nvSpPr>
        <p:spPr>
          <a:xfrm>
            <a:off x="4857525" y="2886625"/>
            <a:ext cx="42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CloudFoundry User Account and Authentication 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1" name="Google Shape;841;p54"/>
          <p:cNvSpPr txBox="1"/>
          <p:nvPr/>
        </p:nvSpPr>
        <p:spPr>
          <a:xfrm>
            <a:off x="4857525" y="3190675"/>
            <a:ext cx="30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Tremolo Security's OpenUnison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2" name="Google Shape;84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54"/>
          <p:cNvSpPr txBox="1"/>
          <p:nvPr/>
        </p:nvSpPr>
        <p:spPr>
          <a:xfrm>
            <a:off x="2769175" y="480567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51" name="Google Shape;851;p55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OIDC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 IdP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52" name="Google Shape;852;p55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55"/>
          <p:cNvCxnSpPr/>
          <p:nvPr/>
        </p:nvCxnSpPr>
        <p:spPr>
          <a:xfrm>
            <a:off x="4572000" y="1778625"/>
            <a:ext cx="35700" cy="26310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55"/>
          <p:cNvSpPr txBox="1"/>
          <p:nvPr/>
        </p:nvSpPr>
        <p:spPr>
          <a:xfrm>
            <a:off x="1454125" y="1424625"/>
            <a:ext cx="9417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5" name="Google Shape;855;p55"/>
          <p:cNvSpPr txBox="1"/>
          <p:nvPr/>
        </p:nvSpPr>
        <p:spPr>
          <a:xfrm>
            <a:off x="6551700" y="1424625"/>
            <a:ext cx="6774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55"/>
          <p:cNvSpPr txBox="1"/>
          <p:nvPr/>
        </p:nvSpPr>
        <p:spPr>
          <a:xfrm>
            <a:off x="4995300" y="1918863"/>
            <a:ext cx="25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Simple and easy to set up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p55"/>
          <p:cNvSpPr txBox="1"/>
          <p:nvPr/>
        </p:nvSpPr>
        <p:spPr>
          <a:xfrm>
            <a:off x="547650" y="1918875"/>
            <a:ext cx="392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Complex to operate since it needs standalone database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p55"/>
          <p:cNvSpPr txBox="1"/>
          <p:nvPr/>
        </p:nvSpPr>
        <p:spPr>
          <a:xfrm>
            <a:off x="547650" y="24999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9" name="Google Shape;859;p55"/>
          <p:cNvSpPr txBox="1"/>
          <p:nvPr/>
        </p:nvSpPr>
        <p:spPr>
          <a:xfrm>
            <a:off x="4995300" y="2499900"/>
            <a:ext cx="15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Poppins"/>
              <a:buChar char="●"/>
            </a:pPr>
            <a:r>
              <a:rPr b="1" lang="en" sz="1100"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Scenario:</a:t>
            </a:r>
            <a:endParaRPr b="1"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60" name="Google Shape;8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00" y="24999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700" y="2499900"/>
            <a:ext cx="354000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5" y="3124549"/>
            <a:ext cx="592800" cy="5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577" y="3184814"/>
            <a:ext cx="713975" cy="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5"/>
          <p:cNvSpPr/>
          <p:nvPr/>
        </p:nvSpPr>
        <p:spPr>
          <a:xfrm>
            <a:off x="5358325" y="3764175"/>
            <a:ext cx="642000" cy="6408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5" name="Google Shape;865;p55"/>
          <p:cNvCxnSpPr>
            <a:stCxn id="864" idx="1"/>
          </p:cNvCxnSpPr>
          <p:nvPr/>
        </p:nvCxnSpPr>
        <p:spPr>
          <a:xfrm rot="10800000">
            <a:off x="5339844" y="3597618"/>
            <a:ext cx="1125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55"/>
          <p:cNvCxnSpPr>
            <a:stCxn id="864" idx="7"/>
            <a:endCxn id="863" idx="2"/>
          </p:cNvCxnSpPr>
          <p:nvPr/>
        </p:nvCxnSpPr>
        <p:spPr>
          <a:xfrm flipH="1" rot="10800000">
            <a:off x="5906306" y="3628518"/>
            <a:ext cx="93300" cy="22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55"/>
          <p:cNvSpPr/>
          <p:nvPr/>
        </p:nvSpPr>
        <p:spPr>
          <a:xfrm>
            <a:off x="8212750" y="3422375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5"/>
          <p:cNvSpPr/>
          <p:nvPr/>
        </p:nvSpPr>
        <p:spPr>
          <a:xfrm>
            <a:off x="8275975" y="4062000"/>
            <a:ext cx="283200" cy="229500"/>
          </a:xfrm>
          <a:prstGeom prst="cube">
            <a:avLst>
              <a:gd fmla="val 25000" name="adj"/>
            </a:avLst>
          </a:prstGeom>
          <a:noFill/>
          <a:ln cap="flat" cmpd="sng" w="9525">
            <a:solidFill>
              <a:srgbClr val="337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5"/>
          <p:cNvSpPr/>
          <p:nvPr/>
        </p:nvSpPr>
        <p:spPr>
          <a:xfrm>
            <a:off x="6285975" y="3345825"/>
            <a:ext cx="265800" cy="95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0" name="Google Shape;870;p55"/>
          <p:cNvCxnSpPr/>
          <p:nvPr/>
        </p:nvCxnSpPr>
        <p:spPr>
          <a:xfrm flipH="1" rot="10800000">
            <a:off x="6666650" y="3736025"/>
            <a:ext cx="1416000" cy="78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5"/>
          <p:cNvCxnSpPr/>
          <p:nvPr/>
        </p:nvCxnSpPr>
        <p:spPr>
          <a:xfrm flipH="1">
            <a:off x="6658988" y="4145738"/>
            <a:ext cx="1431300" cy="153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55"/>
          <p:cNvSpPr txBox="1"/>
          <p:nvPr/>
        </p:nvSpPr>
        <p:spPr>
          <a:xfrm>
            <a:off x="6750961" y="3767775"/>
            <a:ext cx="124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OIDC interface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55"/>
          <p:cNvSpPr txBox="1"/>
          <p:nvPr/>
        </p:nvSpPr>
        <p:spPr>
          <a:xfrm>
            <a:off x="6792463" y="3345825"/>
            <a:ext cx="1179600" cy="143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DEX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p55"/>
          <p:cNvSpPr/>
          <p:nvPr/>
        </p:nvSpPr>
        <p:spPr>
          <a:xfrm>
            <a:off x="684650" y="3407875"/>
            <a:ext cx="976200" cy="956100"/>
          </a:xfrm>
          <a:prstGeom prst="flowChartConnector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Existing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IdP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5" name="Google Shape;8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350" y="3351159"/>
            <a:ext cx="379706" cy="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5"/>
          <p:cNvSpPr/>
          <p:nvPr/>
        </p:nvSpPr>
        <p:spPr>
          <a:xfrm>
            <a:off x="1936475" y="3667300"/>
            <a:ext cx="265800" cy="2295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700" y="3422375"/>
            <a:ext cx="881774" cy="88177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5"/>
          <p:cNvSpPr/>
          <p:nvPr/>
        </p:nvSpPr>
        <p:spPr>
          <a:xfrm>
            <a:off x="3308925" y="3748513"/>
            <a:ext cx="315900" cy="229500"/>
          </a:xfrm>
          <a:prstGeom prst="mathEqual">
            <a:avLst>
              <a:gd fmla="val 23520" name="adj1"/>
              <a:gd fmla="val 117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5"/>
          <p:cNvSpPr txBox="1"/>
          <p:nvPr/>
        </p:nvSpPr>
        <p:spPr>
          <a:xfrm>
            <a:off x="3683275" y="3686263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0" name="Google Shape;880;p55"/>
          <p:cNvSpPr txBox="1"/>
          <p:nvPr/>
        </p:nvSpPr>
        <p:spPr>
          <a:xfrm>
            <a:off x="7961150" y="3092275"/>
            <a:ext cx="8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webapps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55"/>
          <p:cNvSpPr txBox="1"/>
          <p:nvPr/>
        </p:nvSpPr>
        <p:spPr>
          <a:xfrm>
            <a:off x="2368700" y="48296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6"/>
          <p:cNvSpPr/>
          <p:nvPr/>
        </p:nvSpPr>
        <p:spPr>
          <a:xfrm>
            <a:off x="7930475" y="4791550"/>
            <a:ext cx="2408700" cy="2688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-928950" y="-964925"/>
            <a:ext cx="1735800" cy="1554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04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890" name="Google Shape;890;p56"/>
          <p:cNvSpPr txBox="1"/>
          <p:nvPr>
            <p:ph type="title"/>
          </p:nvPr>
        </p:nvSpPr>
        <p:spPr>
          <a:xfrm>
            <a:off x="1205875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in Kubernetes</a:t>
            </a:r>
            <a:r>
              <a:rPr lang="en" sz="2000"/>
              <a:t>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2400">
                <a:solidFill>
                  <a:schemeClr val="dk2"/>
                </a:solidFill>
              </a:rPr>
              <a:t> Demo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891" name="Google Shape;891;p56"/>
          <p:cNvCxnSpPr/>
          <p:nvPr/>
        </p:nvCxnSpPr>
        <p:spPr>
          <a:xfrm>
            <a:off x="744800" y="13378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2" name="Google Shape;8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49" y="1688525"/>
            <a:ext cx="4601300" cy="28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4" name="Google Shape;894;p56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ources (1/2)</a:t>
            </a:r>
            <a:endParaRPr/>
          </a:p>
        </p:txBody>
      </p:sp>
      <p:sp>
        <p:nvSpPr>
          <p:cNvPr id="900" name="Google Shape;900;p57"/>
          <p:cNvSpPr txBox="1"/>
          <p:nvPr>
            <p:ph idx="4294967295" type="body"/>
          </p:nvPr>
        </p:nvSpPr>
        <p:spPr>
          <a:xfrm>
            <a:off x="720000" y="1014175"/>
            <a:ext cx="8149500" cy="35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01. Kubernetes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https://kubernetes.io/docs/reference/access-authn-authz/authentication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02. TremoloSecurity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https://www.tremolosecurity.com/post/kubernetes-dont-use-certificates-for-authentication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03. Hitesh Jethva. (04.04.2022).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https://cloudinfrastructureservices.co.uk/oauth2-vs-openid-whats-the-difference/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04. Sysdig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https://sysdig.com/learn-cloud-native/kubernetes-security/kubernetes-rbac/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05. Geeksforgeeks (Publisher). (11.07.2022).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https://www.geeksforgeeks.org/types-of-authentication-protocols/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06. Schuyler Brown. (23.09.2022).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https://www.strongdm.com/blog/oidc-vs-saml#:~:text=OIDC%3A%20What's%20the%20Difference%3F,to%20obtain%20the%20security%20token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07. Rob Sobers. (05.04.2012).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https://www.varonis.com/blog/what-is-oauth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08. Dinika Senarath. (28.09.2018).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https://dinika-15.medium.com/identity-federation-a-brief-introduction-f2f823f8795a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09. Wikipedia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https://en.wikipedia.org/wiki/Identity_provider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10. metal-k8s (Publisher). (no date).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https://metal-k8s.readthedocs.io/en/latest/developer/architecture/authentication.html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11. Scott Chang. (28.06.2020). Accessed on 13. December 2022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https://medium.com/@sct10876/keycloak-vs-dex-71f7fab29919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7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57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8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(2/2)</a:t>
            </a:r>
            <a:endParaRPr/>
          </a:p>
        </p:txBody>
      </p:sp>
      <p:sp>
        <p:nvSpPr>
          <p:cNvPr id="910" name="Google Shape;910;p58"/>
          <p:cNvSpPr txBox="1"/>
          <p:nvPr>
            <p:ph idx="4294967295" type="body"/>
          </p:nvPr>
        </p:nvSpPr>
        <p:spPr>
          <a:xfrm>
            <a:off x="720000" y="1014175"/>
            <a:ext cx="8149500" cy="357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Traefik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(Publisher)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(no date)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. Accessed on 13. December 2022 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https://doc.traefik.io/traefik/v2.0/middlewares/forwardauth/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58"/>
          <p:cNvSpPr/>
          <p:nvPr/>
        </p:nvSpPr>
        <p:spPr>
          <a:xfrm>
            <a:off x="7475850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8"/>
          <p:cNvSpPr/>
          <p:nvPr/>
        </p:nvSpPr>
        <p:spPr>
          <a:xfrm>
            <a:off x="6615650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58"/>
          <p:cNvSpPr txBox="1"/>
          <p:nvPr/>
        </p:nvSpPr>
        <p:spPr>
          <a:xfrm>
            <a:off x="2325300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3217950" y="1256625"/>
            <a:ext cx="4104600" cy="5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3184325" y="517725"/>
            <a:ext cx="79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491625" y="2084950"/>
            <a:ext cx="781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What are the most important differences between 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most commonly used ingress controller implementations?</a:t>
            </a:r>
            <a:endParaRPr sz="10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629325" y="3267275"/>
            <a:ext cx="7539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the kubernetes API be secured?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           (Determine and compare different methods for authentication and authorization)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5" name="Google Shape;295;p32"/>
          <p:cNvCxnSpPr/>
          <p:nvPr/>
        </p:nvCxnSpPr>
        <p:spPr>
          <a:xfrm>
            <a:off x="3378225" y="11430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2"/>
          <p:cNvSpPr txBox="1"/>
          <p:nvPr/>
        </p:nvSpPr>
        <p:spPr>
          <a:xfrm>
            <a:off x="1629325" y="2652563"/>
            <a:ext cx="753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    </a:t>
            </a:r>
            <a:r>
              <a:rPr b="1"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How can web applications running in a kubernetes cluster be secured?</a:t>
            </a:r>
            <a:endParaRPr b="1"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          (Determine and compare different methods for authentication and authorization)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/>
          <p:nvPr/>
        </p:nvSpPr>
        <p:spPr>
          <a:xfrm>
            <a:off x="5832350" y="862525"/>
            <a:ext cx="1745127" cy="2895619"/>
          </a:xfrm>
          <a:custGeom>
            <a:rect b="b" l="l" r="r" t="t"/>
            <a:pathLst>
              <a:path extrusionOk="0" h="35022" w="17513">
                <a:moveTo>
                  <a:pt x="13937" y="1"/>
                </a:moveTo>
                <a:lnTo>
                  <a:pt x="3573" y="1"/>
                </a:lnTo>
                <a:cubicBezTo>
                  <a:pt x="1609" y="1"/>
                  <a:pt x="1" y="1607"/>
                  <a:pt x="1" y="3573"/>
                </a:cubicBezTo>
                <a:lnTo>
                  <a:pt x="1" y="31446"/>
                </a:lnTo>
                <a:cubicBezTo>
                  <a:pt x="1" y="33413"/>
                  <a:pt x="1609" y="35021"/>
                  <a:pt x="3573" y="35021"/>
                </a:cubicBezTo>
                <a:lnTo>
                  <a:pt x="13937" y="35021"/>
                </a:lnTo>
                <a:cubicBezTo>
                  <a:pt x="15904" y="35021"/>
                  <a:pt x="17512" y="33413"/>
                  <a:pt x="17512" y="31446"/>
                </a:cubicBezTo>
                <a:lnTo>
                  <a:pt x="17512" y="3573"/>
                </a:lnTo>
                <a:cubicBezTo>
                  <a:pt x="17512" y="1607"/>
                  <a:pt x="15904" y="1"/>
                  <a:pt x="13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9"/>
          <p:cNvSpPr/>
          <p:nvPr/>
        </p:nvSpPr>
        <p:spPr>
          <a:xfrm>
            <a:off x="6454672" y="1169791"/>
            <a:ext cx="537247" cy="48385"/>
          </a:xfrm>
          <a:custGeom>
            <a:rect b="b" l="l" r="r" t="t"/>
            <a:pathLst>
              <a:path extrusionOk="0" h="666" w="7395">
                <a:moveTo>
                  <a:pt x="7062" y="665"/>
                </a:moveTo>
                <a:lnTo>
                  <a:pt x="333" y="665"/>
                </a:lnTo>
                <a:cubicBezTo>
                  <a:pt x="149" y="665"/>
                  <a:pt x="1" y="517"/>
                  <a:pt x="1" y="333"/>
                </a:cubicBezTo>
                <a:lnTo>
                  <a:pt x="1" y="333"/>
                </a:lnTo>
                <a:cubicBezTo>
                  <a:pt x="1" y="149"/>
                  <a:pt x="149" y="1"/>
                  <a:pt x="333" y="1"/>
                </a:cubicBezTo>
                <a:lnTo>
                  <a:pt x="7062" y="1"/>
                </a:lnTo>
                <a:cubicBezTo>
                  <a:pt x="7246" y="1"/>
                  <a:pt x="7394" y="149"/>
                  <a:pt x="7394" y="333"/>
                </a:cubicBezTo>
                <a:lnTo>
                  <a:pt x="7394" y="333"/>
                </a:lnTo>
                <a:cubicBezTo>
                  <a:pt x="7394" y="517"/>
                  <a:pt x="7244" y="665"/>
                  <a:pt x="7062" y="66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9"/>
          <p:cNvSpPr/>
          <p:nvPr/>
        </p:nvSpPr>
        <p:spPr>
          <a:xfrm>
            <a:off x="6597508" y="3467999"/>
            <a:ext cx="214826" cy="214681"/>
          </a:xfrm>
          <a:custGeom>
            <a:rect b="b" l="l" r="r" t="t"/>
            <a:pathLst>
              <a:path extrusionOk="0" h="2955" w="2957">
                <a:moveTo>
                  <a:pt x="1535" y="1"/>
                </a:moveTo>
                <a:cubicBezTo>
                  <a:pt x="959" y="1"/>
                  <a:pt x="440" y="347"/>
                  <a:pt x="220" y="878"/>
                </a:cubicBezTo>
                <a:cubicBezTo>
                  <a:pt x="1" y="1408"/>
                  <a:pt x="122" y="2020"/>
                  <a:pt x="529" y="2426"/>
                </a:cubicBezTo>
                <a:cubicBezTo>
                  <a:pt x="935" y="2833"/>
                  <a:pt x="1547" y="2955"/>
                  <a:pt x="2077" y="2735"/>
                </a:cubicBezTo>
                <a:cubicBezTo>
                  <a:pt x="2610" y="2515"/>
                  <a:pt x="2957" y="1996"/>
                  <a:pt x="2957" y="1423"/>
                </a:cubicBezTo>
                <a:cubicBezTo>
                  <a:pt x="2957" y="637"/>
                  <a:pt x="2318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9"/>
          <p:cNvSpPr txBox="1"/>
          <p:nvPr>
            <p:ph type="title"/>
          </p:nvPr>
        </p:nvSpPr>
        <p:spPr>
          <a:xfrm>
            <a:off x="1949025" y="1572175"/>
            <a:ext cx="328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of gesture</a:t>
            </a:r>
            <a:endParaRPr/>
          </a:p>
        </p:txBody>
      </p:sp>
      <p:sp>
        <p:nvSpPr>
          <p:cNvPr id="923" name="Google Shape;923;p59"/>
          <p:cNvSpPr txBox="1"/>
          <p:nvPr>
            <p:ph idx="1" type="subTitle"/>
          </p:nvPr>
        </p:nvSpPr>
        <p:spPr>
          <a:xfrm>
            <a:off x="1949025" y="2557925"/>
            <a:ext cx="28578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/>
              <a:t>Thank you for your attention and patience</a:t>
            </a:r>
            <a:endParaRPr/>
          </a:p>
        </p:txBody>
      </p:sp>
      <p:cxnSp>
        <p:nvCxnSpPr>
          <p:cNvPr id="924" name="Google Shape;924;p59"/>
          <p:cNvCxnSpPr/>
          <p:nvPr/>
        </p:nvCxnSpPr>
        <p:spPr>
          <a:xfrm>
            <a:off x="2071500" y="2198650"/>
            <a:ext cx="8445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59"/>
          <p:cNvSpPr/>
          <p:nvPr/>
        </p:nvSpPr>
        <p:spPr>
          <a:xfrm>
            <a:off x="7872150" y="3566863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9"/>
          <p:cNvSpPr/>
          <p:nvPr/>
        </p:nvSpPr>
        <p:spPr>
          <a:xfrm>
            <a:off x="-777475" y="-14621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9"/>
          <p:cNvSpPr/>
          <p:nvPr/>
        </p:nvSpPr>
        <p:spPr>
          <a:xfrm>
            <a:off x="-308275" y="9151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78039" y="1572173"/>
            <a:ext cx="1452224" cy="1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59"/>
          <p:cNvSpPr txBox="1"/>
          <p:nvPr/>
        </p:nvSpPr>
        <p:spPr>
          <a:xfrm>
            <a:off x="2864975" y="478975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760275" y="1984825"/>
            <a:ext cx="4856700" cy="6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Comparison of ingress controllers</a:t>
            </a:r>
            <a:endParaRPr sz="3000"/>
          </a:p>
        </p:txBody>
      </p:sp>
      <p:sp>
        <p:nvSpPr>
          <p:cNvPr id="303" name="Google Shape;303;p33"/>
          <p:cNvSpPr txBox="1"/>
          <p:nvPr>
            <p:ph idx="2" type="title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02</a:t>
            </a:r>
            <a:endParaRPr sz="3600"/>
          </a:p>
        </p:txBody>
      </p:sp>
      <p:sp>
        <p:nvSpPr>
          <p:cNvPr id="304" name="Google Shape;304;p33"/>
          <p:cNvSpPr/>
          <p:nvPr/>
        </p:nvSpPr>
        <p:spPr>
          <a:xfrm>
            <a:off x="5334450" y="387332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/>
          <p:nvPr/>
        </p:nvSpPr>
        <p:spPr>
          <a:xfrm>
            <a:off x="-1607075" y="3956000"/>
            <a:ext cx="2267700" cy="24423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41825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3"/>
          <p:cNvCxnSpPr/>
          <p:nvPr/>
        </p:nvCxnSpPr>
        <p:spPr>
          <a:xfrm>
            <a:off x="930850" y="1748125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3"/>
          <p:cNvSpPr/>
          <p:nvPr/>
        </p:nvSpPr>
        <p:spPr>
          <a:xfrm>
            <a:off x="8419800" y="-386975"/>
            <a:ext cx="1176900" cy="11652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825" y="440775"/>
            <a:ext cx="3631176" cy="3631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>
            <a:off x="5365663" y="12368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325300" y="4750700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Introduction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-527650" y="463892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2" name="Google Shape;322;p34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4"/>
          <p:cNvSpPr txBox="1"/>
          <p:nvPr/>
        </p:nvSpPr>
        <p:spPr>
          <a:xfrm>
            <a:off x="4399325" y="1657607"/>
            <a:ext cx="46296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Operate at the application layer and currently only support HTTP and HTTPS.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All requests are sent to a single external IP, which is accessible from outside the cluster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Ingress controllers match URLs to services</a:t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F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rgbClr val="24292F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Kubernetes resource IngressClass can define different implementations that can be used in parallel</a:t>
            </a:r>
            <a:endParaRPr sz="1100">
              <a:solidFill>
                <a:srgbClr val="24292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770202"/>
            <a:ext cx="3810853" cy="19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</a:t>
            </a:r>
            <a:r>
              <a:rPr lang="en" sz="3000"/>
              <a:t> </a:t>
            </a:r>
            <a:r>
              <a:rPr lang="en" sz="3000"/>
              <a:t>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Types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36" name="Google Shape;336;p35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/>
        </p:nvSpPr>
        <p:spPr>
          <a:xfrm>
            <a:off x="1792650" y="2498000"/>
            <a:ext cx="1342200" cy="354000"/>
          </a:xfrm>
          <a:prstGeom prst="rect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Types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38" name="Google Shape;338;p35"/>
          <p:cNvCxnSpPr/>
          <p:nvPr/>
        </p:nvCxnSpPr>
        <p:spPr>
          <a:xfrm>
            <a:off x="3134850" y="2690450"/>
            <a:ext cx="555000" cy="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5"/>
          <p:cNvSpPr/>
          <p:nvPr/>
        </p:nvSpPr>
        <p:spPr>
          <a:xfrm>
            <a:off x="3686513" y="1882350"/>
            <a:ext cx="56100" cy="1770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9FA0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4048350" y="1748850"/>
            <a:ext cx="1906500" cy="35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AutoNum type="arabicPeriod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Cloud-based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4048350" y="3426100"/>
            <a:ext cx="1906500" cy="3540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  2.    Self-hosted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4108675" y="211495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(configures API Gateway of the cloud)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4124550" y="3780100"/>
            <a:ext cx="322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Poppins"/>
                <a:ea typeface="Poppins"/>
                <a:cs typeface="Poppins"/>
                <a:sym typeface="Poppins"/>
              </a:rPr>
              <a:t>(hosted as pods inside kubernetes)</a:t>
            </a:r>
            <a:endParaRPr i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Choosing software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-661800" y="46248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55" name="Google Shape;355;p36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6"/>
          <p:cNvSpPr txBox="1"/>
          <p:nvPr/>
        </p:nvSpPr>
        <p:spPr>
          <a:xfrm>
            <a:off x="488925" y="3194638"/>
            <a:ext cx="4455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For each web-server include most commonly used IngressController implementation, 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which is 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based on it in the comparison.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-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Popularity is determined by amount of github stars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6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9" name="Google Shape;359;p36"/>
          <p:cNvCxnSpPr/>
          <p:nvPr/>
        </p:nvCxnSpPr>
        <p:spPr>
          <a:xfrm>
            <a:off x="5052150" y="1805675"/>
            <a:ext cx="12000" cy="2390100"/>
          </a:xfrm>
          <a:prstGeom prst="straightConnector1">
            <a:avLst/>
          </a:prstGeom>
          <a:noFill/>
          <a:ln cap="flat" cmpd="sng" w="9525">
            <a:solidFill>
              <a:srgbClr val="9FA0A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/>
        </p:nvSpPr>
        <p:spPr>
          <a:xfrm>
            <a:off x="5312950" y="22450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HAProxy → voyager (1.3k       )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Nginx → ingress-nginx (14k       )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        Traefik → Traefik (40.8k       )</a:t>
            </a:r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100" y="228737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650" y="262592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325" y="2978125"/>
            <a:ext cx="207499" cy="2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100" y="1671100"/>
            <a:ext cx="240599" cy="24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5658838" y="1766750"/>
            <a:ext cx="1951800" cy="354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Results (Winners) : </a:t>
            </a:r>
            <a:endParaRPr b="1" sz="1100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663875" y="1835150"/>
            <a:ext cx="1174500" cy="35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Problem:</a:t>
            </a: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615100" y="2189150"/>
            <a:ext cx="439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Tremendous amount of IngressController implementations</a:t>
            </a:r>
            <a:endParaRPr sz="11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(There are multiple implementations for each web-server)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663875" y="2922400"/>
            <a:ext cx="1174500" cy="3540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Approach:</a:t>
            </a:r>
            <a:endParaRPr b="1" sz="11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900" y="1766750"/>
            <a:ext cx="240599" cy="2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3200" y="2776500"/>
            <a:ext cx="353999" cy="3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Comparison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-584500" y="4554675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81" name="Google Shape;381;p37"/>
          <p:cNvGraphicFramePr/>
          <p:nvPr/>
        </p:nvGraphicFramePr>
        <p:xfrm>
          <a:off x="574450" y="158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{458B2031-DA6E-48B0-952F-9201C49BD1CF}</a:tableStyleId>
              </a:tblPr>
              <a:tblGrid>
                <a:gridCol w="1188150"/>
                <a:gridCol w="2653625"/>
                <a:gridCol w="2126450"/>
                <a:gridCol w="2193375"/>
              </a:tblGrid>
              <a:tr h="2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ingress-nginx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voyager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b="1"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38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Based on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nginx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haproxy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traefik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Supported protocols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1/2 = tcp 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 3 = udp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TLS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1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Traffic routing capabilities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Host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Path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Headers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Method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Query Params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85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Load Balancer Algorithms</a:t>
                      </a:r>
                      <a:endParaRPr sz="1100">
                        <a:solidFill>
                          <a:srgbClr val="6AA84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Ring Hash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Exponential-Weighted-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Moving-Average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Least Connections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Round Robin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Sticky Sessions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4292F"/>
                        </a:buClr>
                        <a:buSzPts val="1100"/>
                        <a:buFont typeface="Poppins"/>
                        <a:buChar char="●"/>
                      </a:pPr>
                      <a:r>
                        <a:rPr lang="en" sz="1100">
                          <a:solidFill>
                            <a:srgbClr val="24292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External load balancing</a:t>
                      </a:r>
                      <a:endParaRPr sz="1100">
                        <a:solidFill>
                          <a:srgbClr val="24292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type="title"/>
          </p:nvPr>
        </p:nvSpPr>
        <p:spPr>
          <a:xfrm>
            <a:off x="1243950" y="622600"/>
            <a:ext cx="76200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Ingress controllers </a:t>
            </a:r>
            <a:r>
              <a:rPr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lang="en" sz="30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Preference</a:t>
            </a:r>
            <a:endParaRPr sz="24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8659550" y="-1437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-12" y="44126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-611975" y="4638950"/>
            <a:ext cx="1042800" cy="10431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idx="4294967295" type="title"/>
          </p:nvPr>
        </p:nvSpPr>
        <p:spPr>
          <a:xfrm>
            <a:off x="515150" y="683800"/>
            <a:ext cx="775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93" name="Google Shape;393;p38"/>
          <p:cNvCxnSpPr/>
          <p:nvPr/>
        </p:nvCxnSpPr>
        <p:spPr>
          <a:xfrm>
            <a:off x="744800" y="1276600"/>
            <a:ext cx="31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425" y="3097013"/>
            <a:ext cx="541025" cy="5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/>
          <p:nvPr/>
        </p:nvSpPr>
        <p:spPr>
          <a:xfrm>
            <a:off x="5851000" y="3047863"/>
            <a:ext cx="2487450" cy="843200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Supports automatic certificate renewal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1396050" y="3097038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Automatically enables HTTP2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7" name="Google Shape;397;p38"/>
          <p:cNvCxnSpPr/>
          <p:nvPr/>
        </p:nvCxnSpPr>
        <p:spPr>
          <a:xfrm>
            <a:off x="4644600" y="28651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8"/>
          <p:cNvSpPr/>
          <p:nvPr/>
        </p:nvSpPr>
        <p:spPr>
          <a:xfrm>
            <a:off x="3623525" y="3961350"/>
            <a:ext cx="2227475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High performance and stability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3401927" y="2033863"/>
            <a:ext cx="2487450" cy="744825"/>
          </a:xfrm>
          <a:prstGeom prst="flowChartOffpage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Header-based routing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0" name="Google Shape;400;p38"/>
          <p:cNvCxnSpPr/>
          <p:nvPr/>
        </p:nvCxnSpPr>
        <p:spPr>
          <a:xfrm>
            <a:off x="4644875" y="3708350"/>
            <a:ext cx="21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8"/>
          <p:cNvCxnSpPr/>
          <p:nvPr/>
        </p:nvCxnSpPr>
        <p:spPr>
          <a:xfrm flipH="1" rot="10800000">
            <a:off x="3822500" y="33338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8"/>
          <p:cNvCxnSpPr/>
          <p:nvPr/>
        </p:nvCxnSpPr>
        <p:spPr>
          <a:xfrm flipH="1" rot="10800000">
            <a:off x="5190500" y="3333825"/>
            <a:ext cx="2457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8"/>
          <p:cNvSpPr txBox="1"/>
          <p:nvPr/>
        </p:nvSpPr>
        <p:spPr>
          <a:xfrm>
            <a:off x="1999638" y="1412325"/>
            <a:ext cx="51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IngressController choosen for subsequent work: </a:t>
            </a:r>
            <a:r>
              <a:rPr b="1" lang="en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Traefik</a:t>
            </a:r>
            <a:endParaRPr b="1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1786850" y="4796125"/>
            <a:ext cx="4493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Dikshita Kalita</a:t>
            </a:r>
            <a:r>
              <a:rPr b="1"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| 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Kubernetes ingress controllers and security</a:t>
            </a:r>
            <a:endParaRPr sz="15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